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0" r:id="rId2"/>
    <p:sldId id="259" r:id="rId3"/>
    <p:sldId id="265" r:id="rId4"/>
    <p:sldId id="286" r:id="rId5"/>
    <p:sldId id="266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7" r:id="rId26"/>
    <p:sldId id="288" r:id="rId27"/>
    <p:sldId id="289" r:id="rId28"/>
    <p:sldId id="290" r:id="rId29"/>
    <p:sldId id="258" r:id="rId30"/>
  </p:sldIdLst>
  <p:sldSz cx="9144000" cy="6858000" type="screen4x3"/>
  <p:notesSz cx="6858000" cy="9144000"/>
  <p:custDataLst>
    <p:tags r:id="rId3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71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4" autoAdjust="0"/>
    <p:restoredTop sz="94651" autoAdjust="0"/>
  </p:normalViewPr>
  <p:slideViewPr>
    <p:cSldViewPr snapToGrid="0" snapToObjects="1">
      <p:cViewPr varScale="1">
        <p:scale>
          <a:sx n="81" d="100"/>
          <a:sy n="81" d="100"/>
        </p:scale>
        <p:origin x="1296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HPCO 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60" y="2130426"/>
            <a:ext cx="7772400" cy="607570"/>
          </a:xfrm>
        </p:spPr>
        <p:txBody>
          <a:bodyPr anchor="t">
            <a:normAutofit/>
          </a:bodyPr>
          <a:lstStyle>
            <a:lvl1pPr algn="l"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40060" y="2831695"/>
            <a:ext cx="7086600" cy="322852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Presenter Name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539750" y="5215722"/>
            <a:ext cx="5341938" cy="665597"/>
          </a:xfrm>
        </p:spPr>
        <p:txBody>
          <a:bodyPr anchor="t">
            <a:normAutofit/>
          </a:bodyPr>
          <a:lstStyle>
            <a:lvl1pPr marL="0" indent="0">
              <a:buNone/>
              <a:defRPr sz="1600" b="1" baseline="0">
                <a:solidFill>
                  <a:srgbClr val="2B71C9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Date XX, XXXX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3164958"/>
            <a:ext cx="6008688" cy="353835"/>
          </a:xfrm>
        </p:spPr>
        <p:txBody>
          <a:bodyPr>
            <a:noAutofit/>
          </a:bodyPr>
          <a:lstStyle>
            <a:lvl1pPr marL="0" indent="0">
              <a:buNone/>
              <a:defRPr sz="1600" i="1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1600">
                <a:latin typeface="Arial"/>
                <a:cs typeface="Arial"/>
              </a:defRPr>
            </a:lvl2pPr>
            <a:lvl3pPr marL="914400" indent="0">
              <a:buNone/>
              <a:defRPr sz="1600">
                <a:latin typeface="Arial"/>
                <a:cs typeface="Arial"/>
              </a:defRPr>
            </a:lvl3pPr>
            <a:lvl4pPr marL="1371600" indent="0">
              <a:buNone/>
              <a:defRPr sz="1600">
                <a:latin typeface="Arial"/>
                <a:cs typeface="Arial"/>
              </a:defRPr>
            </a:lvl4pPr>
            <a:lvl5pPr marL="1828800" indent="0">
              <a:buNone/>
              <a:defRPr sz="1600"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Presenter Credential style</a:t>
            </a:r>
          </a:p>
        </p:txBody>
      </p:sp>
    </p:spTree>
    <p:extLst>
      <p:ext uri="{BB962C8B-B14F-4D97-AF65-F5344CB8AC3E}">
        <p14:creationId xmlns:p14="http://schemas.microsoft.com/office/powerpoint/2010/main" val="39292588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0E1A-2A13-C245-AA12-27367E1F865B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8C2B-F969-D34B-A571-7025733DA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0031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wo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 hasCustomPrompt="1"/>
          </p:nvPr>
        </p:nvSpPr>
        <p:spPr>
          <a:xfrm>
            <a:off x="722313" y="1156703"/>
            <a:ext cx="7612320" cy="2162785"/>
          </a:xfrm>
        </p:spPr>
        <p:txBody>
          <a:bodyPr anchor="ctr"/>
          <a:lstStyle>
            <a:lvl1pPr algn="ctr">
              <a:defRPr sz="3600" b="0" cap="none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here to edit title</a:t>
            </a:r>
          </a:p>
        </p:txBody>
      </p:sp>
    </p:spTree>
    <p:extLst>
      <p:ext uri="{BB962C8B-B14F-4D97-AF65-F5344CB8AC3E}">
        <p14:creationId xmlns:p14="http://schemas.microsoft.com/office/powerpoint/2010/main" val="3894839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wo Content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30364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NHPCO 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60" y="2130426"/>
            <a:ext cx="7772400" cy="607570"/>
          </a:xfrm>
        </p:spPr>
        <p:txBody>
          <a:bodyPr anchor="t">
            <a:normAutofit/>
          </a:bodyPr>
          <a:lstStyle>
            <a:lvl1pPr algn="l">
              <a:defRPr sz="320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40060" y="2831695"/>
            <a:ext cx="7086600" cy="322852"/>
          </a:xfrm>
        </p:spPr>
        <p:txBody>
          <a:bodyPr>
            <a:normAutofit/>
          </a:bodyPr>
          <a:lstStyle>
            <a:lvl1pPr marL="0" indent="0" algn="l">
              <a:buNone/>
              <a:defRPr sz="1800" b="1">
                <a:solidFill>
                  <a:srgbClr val="FFFFFF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Presenter Name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539750" y="5148874"/>
            <a:ext cx="5341938" cy="665597"/>
          </a:xfrm>
        </p:spPr>
        <p:txBody>
          <a:bodyPr anchor="t">
            <a:normAutofit/>
          </a:bodyPr>
          <a:lstStyle>
            <a:lvl1pPr marL="0" indent="0">
              <a:buNone/>
              <a:defRPr sz="1600" b="1" baseline="0">
                <a:solidFill>
                  <a:srgbClr val="2B71C9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dirty="0"/>
              <a:t>Date XX, XXXX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14" hasCustomPrompt="1"/>
          </p:nvPr>
        </p:nvSpPr>
        <p:spPr>
          <a:xfrm>
            <a:off x="539750" y="3164958"/>
            <a:ext cx="6008688" cy="353835"/>
          </a:xfrm>
        </p:spPr>
        <p:txBody>
          <a:bodyPr>
            <a:noAutofit/>
          </a:bodyPr>
          <a:lstStyle>
            <a:lvl1pPr marL="0" indent="0">
              <a:buNone/>
              <a:defRPr sz="1600" i="1">
                <a:solidFill>
                  <a:schemeClr val="bg1"/>
                </a:solidFill>
                <a:latin typeface="Arial"/>
                <a:cs typeface="Arial"/>
              </a:defRPr>
            </a:lvl1pPr>
            <a:lvl2pPr marL="457200" indent="0">
              <a:buNone/>
              <a:defRPr sz="1600">
                <a:latin typeface="Arial"/>
                <a:cs typeface="Arial"/>
              </a:defRPr>
            </a:lvl2pPr>
            <a:lvl3pPr marL="914400" indent="0">
              <a:buNone/>
              <a:defRPr sz="1600">
                <a:latin typeface="Arial"/>
                <a:cs typeface="Arial"/>
              </a:defRPr>
            </a:lvl3pPr>
            <a:lvl4pPr marL="1371600" indent="0">
              <a:buNone/>
              <a:defRPr sz="1600">
                <a:latin typeface="Arial"/>
                <a:cs typeface="Arial"/>
              </a:defRPr>
            </a:lvl4pPr>
            <a:lvl5pPr marL="1828800" indent="0">
              <a:buNone/>
              <a:defRPr sz="1600">
                <a:latin typeface="Arial"/>
                <a:cs typeface="Arial"/>
              </a:defRPr>
            </a:lvl5pPr>
          </a:lstStyle>
          <a:p>
            <a:pPr lvl="0"/>
            <a:r>
              <a:rPr lang="en-US" dirty="0"/>
              <a:t>Click to edit Presenter Credential style</a:t>
            </a:r>
          </a:p>
        </p:txBody>
      </p:sp>
    </p:spTree>
    <p:extLst>
      <p:ext uri="{BB962C8B-B14F-4D97-AF65-F5344CB8AC3E}">
        <p14:creationId xmlns:p14="http://schemas.microsoft.com/office/powerpoint/2010/main" val="2879329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0E1A-2A13-C245-AA12-27367E1F865B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8C2B-F969-D34B-A571-7025733DA665}" type="slidenum">
              <a:rPr lang="en-US" smtClean="0"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84523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0E1A-2A13-C245-AA12-27367E1F865B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8C2B-F969-D34B-A571-7025733DA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896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 marL="228600" indent="-228600">
              <a:defRPr lang="en-US" sz="2400" kern="1200" dirty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marL="228600" lvl="0" indent="-228600" algn="l" defTabSz="457200" rtl="0" eaLnBrk="1" latinLnBrk="0" hangingPunct="1">
              <a:spcBef>
                <a:spcPct val="20000"/>
              </a:spcBef>
              <a:buClr>
                <a:srgbClr val="2B71C9"/>
              </a:buClr>
              <a:buFont typeface="Arial"/>
              <a:buChar char="•"/>
            </a:pPr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0E1A-2A13-C245-AA12-27367E1F865B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8C2B-F969-D34B-A571-7025733DA665}" type="slidenum">
              <a:rPr lang="en-US" smtClean="0"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96833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0E1A-2A13-C245-AA12-27367E1F865B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8C2B-F969-D34B-A571-7025733DA665}" type="slidenum">
              <a:rPr lang="en-US" smtClean="0"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2658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0E1A-2A13-C245-AA12-27367E1F865B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8C2B-F969-D34B-A571-7025733DA665}" type="slidenum">
              <a:rPr lang="en-US" smtClean="0"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00864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0E1A-2A13-C245-AA12-27367E1F865B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8C2B-F969-D34B-A571-7025733DA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178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80E1A-2A13-C245-AA12-27367E1F865B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588C2B-F969-D34B-A571-7025733DA665}" type="slidenum">
              <a:rPr lang="en-US" smtClean="0"/>
              <a:t>‹#›</a:t>
            </a:fld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3981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884902"/>
            <a:ext cx="8229600" cy="6142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99130"/>
            <a:ext cx="8229600" cy="46270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D80E1A-2A13-C245-AA12-27367E1F865B}" type="datetimeFigureOut">
              <a:rPr lang="en-US" smtClean="0"/>
              <a:t>4/4/2023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71813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588C2B-F969-D34B-A571-7025733DA6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614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0" r:id="rId11"/>
    <p:sldLayoutId id="2147483662" r:id="rId12"/>
  </p:sldLayoutIdLst>
  <p:txStyles>
    <p:titleStyle>
      <a:lvl1pPr algn="l" defTabSz="457200" rtl="0" eaLnBrk="1" latinLnBrk="0" hangingPunct="1">
        <a:spcBef>
          <a:spcPct val="0"/>
        </a:spcBef>
        <a:buNone/>
        <a:defRPr sz="3000" kern="1200">
          <a:solidFill>
            <a:srgbClr val="2B71C9"/>
          </a:solidFill>
          <a:latin typeface="Arial"/>
          <a:ea typeface="+mj-ea"/>
          <a:cs typeface="Arial"/>
        </a:defRPr>
      </a:lvl1pPr>
    </p:titleStyle>
    <p:bodyStyle>
      <a:lvl1pPr marL="228600" indent="-228600" algn="l" defTabSz="457200" rtl="0" eaLnBrk="1" latinLnBrk="0" hangingPunct="1">
        <a:spcBef>
          <a:spcPct val="20000"/>
        </a:spcBef>
        <a:buClr>
          <a:srgbClr val="2B71C9"/>
        </a:buClr>
        <a:buFont typeface="Arial"/>
        <a:buChar char="•"/>
        <a:defRPr sz="2800" kern="1200">
          <a:solidFill>
            <a:schemeClr val="tx1"/>
          </a:solidFill>
          <a:latin typeface="Times New Roman"/>
          <a:ea typeface="+mn-ea"/>
          <a:cs typeface="Times New Roman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–"/>
        <a:defRPr sz="2400" kern="1200">
          <a:solidFill>
            <a:schemeClr val="tx1"/>
          </a:solidFill>
          <a:latin typeface="Times New Roman"/>
          <a:ea typeface="+mn-ea"/>
          <a:cs typeface="Times New Roman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•"/>
        <a:defRPr sz="2400" kern="1200">
          <a:solidFill>
            <a:schemeClr val="tx1"/>
          </a:solidFill>
          <a:latin typeface="Times New Roman"/>
          <a:ea typeface="+mn-ea"/>
          <a:cs typeface="Times New Roman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–"/>
        <a:defRPr sz="2400" kern="1200">
          <a:solidFill>
            <a:schemeClr val="tx1"/>
          </a:solidFill>
          <a:latin typeface="Times New Roman"/>
          <a:ea typeface="+mn-ea"/>
          <a:cs typeface="Times New Roman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bg1">
            <a:lumMod val="50000"/>
          </a:schemeClr>
        </a:buClr>
        <a:buFont typeface="Arial"/>
        <a:buChar char="»"/>
        <a:defRPr sz="2400" kern="1200">
          <a:solidFill>
            <a:schemeClr val="tx1"/>
          </a:solidFill>
          <a:latin typeface="Times New Roman"/>
          <a:ea typeface="+mn-ea"/>
          <a:cs typeface="Times New Roman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justice.gov/iso/opa/resources/3052013829132756857467.pdf" TargetMode="Externa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3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twitter.com/MJHS01" TargetMode="External"/><Relationship Id="rId7" Type="http://schemas.openxmlformats.org/officeDocument/2006/relationships/hyperlink" Target="https://www.youtube.com/user/MJHS01" TargetMode="External"/><Relationship Id="rId2" Type="http://schemas.openxmlformats.org/officeDocument/2006/relationships/slideLayout" Target="../slideLayouts/slideLayout11.xml"/><Relationship Id="rId1" Type="http://schemas.openxmlformats.org/officeDocument/2006/relationships/tags" Target="../tags/tag35.xml"/><Relationship Id="rId6" Type="http://schemas.openxmlformats.org/officeDocument/2006/relationships/hyperlink" Target="https://www.facebook.com/MJHS01" TargetMode="External"/><Relationship Id="rId5" Type="http://schemas.openxmlformats.org/officeDocument/2006/relationships/hyperlink" Target="https://www.linkedin.com/company/mjhs?trk=NUS_CMPY_FOL-job" TargetMode="Externa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tags" Target="../tags/tag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"/>
    </p:custDataLst>
    <p:extLst>
      <p:ext uri="{BB962C8B-B14F-4D97-AF65-F5344CB8AC3E}">
        <p14:creationId xmlns:p14="http://schemas.microsoft.com/office/powerpoint/2010/main" val="35566887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History of Cannabis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260" y="1924492"/>
            <a:ext cx="7915940" cy="4161347"/>
          </a:xfrm>
        </p:spPr>
        <p:txBody>
          <a:bodyPr>
            <a:normAutofit/>
          </a:bodyPr>
          <a:lstStyle/>
          <a:p>
            <a:r>
              <a:rPr lang="en-US" sz="2400" dirty="0"/>
              <a:t>1996 - California legalizes cannabis for medical use</a:t>
            </a:r>
          </a:p>
          <a:p>
            <a:endParaRPr lang="en-US" sz="2400" dirty="0"/>
          </a:p>
          <a:p>
            <a:r>
              <a:rPr lang="en-US" sz="2400" dirty="0"/>
              <a:t>2003 - Canada legalizes cannabis for medical use</a:t>
            </a:r>
          </a:p>
          <a:p>
            <a:endParaRPr lang="en-US" sz="2400" dirty="0"/>
          </a:p>
          <a:p>
            <a:r>
              <a:rPr lang="en-US" sz="2400" dirty="0"/>
              <a:t>2022 - U.S. - 38 states plus Washington D.C., Puerto Rico, Guam, and US Virgin Islands have legal medical cannabis programs</a:t>
            </a:r>
          </a:p>
          <a:p>
            <a:pPr lvl="1">
              <a:spcBef>
                <a:spcPts val="1800"/>
              </a:spcBef>
            </a:pPr>
            <a:r>
              <a:rPr lang="en-US" sz="2200" dirty="0"/>
              <a:t>21 States have legal adult use programs</a:t>
            </a:r>
          </a:p>
          <a:p>
            <a:pPr lvl="1">
              <a:spcBef>
                <a:spcPts val="1800"/>
              </a:spcBef>
            </a:pPr>
            <a:r>
              <a:rPr lang="en-US" sz="2200" dirty="0"/>
              <a:t>10 Additional states decriminalized cannabis use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55377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Medical Cannabis and Opioid Use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2260" y="1977656"/>
            <a:ext cx="7915940" cy="4585704"/>
          </a:xfrm>
        </p:spPr>
        <p:txBody>
          <a:bodyPr>
            <a:normAutofit fontScale="92500" lnSpcReduction="10000"/>
          </a:bodyPr>
          <a:lstStyle/>
          <a:p>
            <a:r>
              <a:rPr lang="en-US" sz="2600" dirty="0"/>
              <a:t>States with medical cannabis laws - 24.8% lower mean annual opioid overdose mortality rate compared with states without medical cannabis laws</a:t>
            </a:r>
          </a:p>
          <a:p>
            <a:endParaRPr lang="en-US" sz="2600" dirty="0"/>
          </a:p>
          <a:p>
            <a:r>
              <a:rPr lang="en-US" sz="2600" dirty="0"/>
              <a:t>Opioid-related overdose death fell 20% in first year following implementation of legalization</a:t>
            </a:r>
          </a:p>
          <a:p>
            <a:endParaRPr lang="en-US" sz="2600" dirty="0"/>
          </a:p>
          <a:p>
            <a:r>
              <a:rPr lang="en-US" sz="2600" dirty="0"/>
              <a:t>Declined by as much as 33% by 6</a:t>
            </a:r>
            <a:r>
              <a:rPr lang="en-US" sz="2600" baseline="30000" dirty="0"/>
              <a:t>th</a:t>
            </a:r>
            <a:r>
              <a:rPr lang="en-US" sz="2600" dirty="0"/>
              <a:t> year</a:t>
            </a:r>
          </a:p>
          <a:p>
            <a:endParaRPr lang="en-US" dirty="0"/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pPr marL="0" indent="0">
              <a:buNone/>
            </a:pPr>
            <a:r>
              <a:rPr lang="en-US" sz="1400" dirty="0" err="1"/>
              <a:t>Bachhuber</a:t>
            </a:r>
            <a:r>
              <a:rPr lang="en-US" sz="1400" dirty="0"/>
              <a:t> M et al. Jama Intern Med.2014; 174(10):1668-1673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842179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763" y="1050977"/>
            <a:ext cx="8303491" cy="1179080"/>
          </a:xfrm>
        </p:spPr>
        <p:txBody>
          <a:bodyPr/>
          <a:lstStyle/>
          <a:p>
            <a:r>
              <a:rPr lang="en-US" sz="3200" dirty="0"/>
              <a:t>Marijuana Is Still Schedule I and Federally Illegal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4791" y="2488019"/>
            <a:ext cx="7797208" cy="3063036"/>
          </a:xfrm>
        </p:spPr>
        <p:txBody>
          <a:bodyPr>
            <a:normAutofit/>
          </a:bodyPr>
          <a:lstStyle/>
          <a:p>
            <a:pPr>
              <a:spcBef>
                <a:spcPts val="1800"/>
              </a:spcBef>
              <a:spcAft>
                <a:spcPts val="1200"/>
              </a:spcAft>
            </a:pPr>
            <a:r>
              <a:rPr lang="en-US" sz="2400" dirty="0"/>
              <a:t>In states with a legal MMP, physicians “recommend” not “prescribe”</a:t>
            </a:r>
          </a:p>
          <a:p>
            <a:pPr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dirty="0"/>
              <a:t>In 2013, Department of Justice advised U.S. attorneys not to pursue actions against physicians in states that allow medical cannabis</a:t>
            </a: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endParaRPr lang="en-US" sz="2500" dirty="0"/>
          </a:p>
          <a:p>
            <a:pPr marL="0" indent="0">
              <a:buNone/>
            </a:pPr>
            <a:endParaRPr lang="en-US" sz="2500" dirty="0"/>
          </a:p>
        </p:txBody>
      </p:sp>
      <p:sp>
        <p:nvSpPr>
          <p:cNvPr id="4" name="TextBox 3"/>
          <p:cNvSpPr txBox="1"/>
          <p:nvPr/>
        </p:nvSpPr>
        <p:spPr>
          <a:xfrm>
            <a:off x="584791" y="5551055"/>
            <a:ext cx="85592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Office of the Deputy Attorney General, US Department of Justice. August 29, 2013. Guidance to US attorneys regarding marijuana enforcement.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https://www.justice.gov/iso/opa/resources/3052013829132756857467.pdf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4683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945" y="1076960"/>
            <a:ext cx="7913255" cy="687185"/>
          </a:xfrm>
        </p:spPr>
        <p:txBody>
          <a:bodyPr/>
          <a:lstStyle/>
          <a:p>
            <a:r>
              <a:rPr lang="en-US" sz="3200" dirty="0" err="1"/>
              <a:t>Phytocannabinoids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5421" y="1998918"/>
            <a:ext cx="8007733" cy="4307092"/>
          </a:xfrm>
        </p:spPr>
        <p:txBody>
          <a:bodyPr/>
          <a:lstStyle/>
          <a:p>
            <a:r>
              <a:rPr lang="en-US" sz="2400" dirty="0"/>
              <a:t>Cannabis contains &gt;400 chemical constituents</a:t>
            </a:r>
          </a:p>
          <a:p>
            <a:pPr lvl="1">
              <a:spcBef>
                <a:spcPts val="1800"/>
              </a:spcBef>
            </a:pPr>
            <a:r>
              <a:rPr lang="en-US" sz="2200" dirty="0" err="1"/>
              <a:t>Phytocannabinoids</a:t>
            </a:r>
            <a:r>
              <a:rPr lang="en-US" sz="2200" dirty="0"/>
              <a:t>--molecules unique to the cannabis plant </a:t>
            </a:r>
          </a:p>
          <a:p>
            <a:pPr lvl="1">
              <a:spcBef>
                <a:spcPts val="1800"/>
              </a:spcBef>
            </a:pPr>
            <a:r>
              <a:rPr lang="en-US" sz="2200" dirty="0"/>
              <a:t>&gt;120 identified</a:t>
            </a:r>
          </a:p>
          <a:p>
            <a:pPr lvl="1">
              <a:spcBef>
                <a:spcPts val="1800"/>
              </a:spcBef>
            </a:pPr>
            <a:r>
              <a:rPr lang="en-US" sz="2200" dirty="0"/>
              <a:t>2 most prevalent and well-studied</a:t>
            </a:r>
          </a:p>
          <a:p>
            <a:pPr lvl="1"/>
            <a:endParaRPr lang="en-US" dirty="0"/>
          </a:p>
          <a:p>
            <a:pPr lvl="2"/>
            <a:r>
              <a:rPr lang="en-US" sz="2000" dirty="0"/>
              <a:t>THC—Delta-9-Tetrahydrocannabinol</a:t>
            </a:r>
          </a:p>
          <a:p>
            <a:pPr lvl="2">
              <a:spcBef>
                <a:spcPts val="600"/>
              </a:spcBef>
            </a:pPr>
            <a:r>
              <a:rPr lang="en-US" sz="2000" dirty="0"/>
              <a:t>CBD—</a:t>
            </a:r>
            <a:r>
              <a:rPr lang="en-US" sz="2000" dirty="0" err="1"/>
              <a:t>Cannabidiol</a:t>
            </a:r>
            <a:endParaRPr lang="en-US" sz="2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53118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r>
              <a:rPr lang="en-US" dirty="0"/>
              <a:t>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" y="697086"/>
            <a:ext cx="8392160" cy="5917074"/>
          </a:xfrm>
        </p:spPr>
        <p:txBody>
          <a:bodyPr>
            <a:normAutofit fontScale="85000" lnSpcReduction="20000"/>
          </a:bodyPr>
          <a:lstStyle/>
          <a:p>
            <a:r>
              <a:rPr lang="en-US" sz="3100" b="1" dirty="0">
                <a:solidFill>
                  <a:srgbClr val="2B71C9"/>
                </a:solidFill>
              </a:rPr>
              <a:t>THC</a:t>
            </a:r>
          </a:p>
          <a:p>
            <a:pPr lvl="1"/>
            <a:r>
              <a:rPr lang="en-US" dirty="0"/>
              <a:t>The only cannabinoid causing psychogenic effects</a:t>
            </a:r>
          </a:p>
          <a:p>
            <a:pPr lvl="1"/>
            <a:r>
              <a:rPr lang="en-US" dirty="0"/>
              <a:t>Analgesic</a:t>
            </a:r>
          </a:p>
          <a:p>
            <a:pPr lvl="1"/>
            <a:r>
              <a:rPr lang="en-US" dirty="0"/>
              <a:t>Antispasmodic</a:t>
            </a:r>
          </a:p>
          <a:p>
            <a:pPr lvl="1"/>
            <a:r>
              <a:rPr lang="en-US" dirty="0" err="1"/>
              <a:t>Antitremor</a:t>
            </a:r>
            <a:endParaRPr lang="en-US" dirty="0"/>
          </a:p>
          <a:p>
            <a:pPr lvl="1"/>
            <a:r>
              <a:rPr lang="en-US" dirty="0"/>
              <a:t>Anti-inflammatory</a:t>
            </a:r>
          </a:p>
          <a:p>
            <a:pPr lvl="1"/>
            <a:r>
              <a:rPr lang="en-US" dirty="0"/>
              <a:t>Appetite stimulant</a:t>
            </a:r>
          </a:p>
          <a:p>
            <a:pPr lvl="1"/>
            <a:r>
              <a:rPr lang="en-US" dirty="0"/>
              <a:t>Antiemetic</a:t>
            </a:r>
          </a:p>
          <a:p>
            <a:pPr>
              <a:spcBef>
                <a:spcPts val="2400"/>
              </a:spcBef>
            </a:pPr>
            <a:r>
              <a:rPr lang="en-US" sz="3100" b="1" dirty="0">
                <a:solidFill>
                  <a:srgbClr val="2B71C9"/>
                </a:solidFill>
              </a:rPr>
              <a:t>CBD</a:t>
            </a:r>
          </a:p>
          <a:p>
            <a:pPr lvl="1"/>
            <a:r>
              <a:rPr lang="en-US" dirty="0" err="1"/>
              <a:t>Nonpsychoactive</a:t>
            </a:r>
            <a:r>
              <a:rPr lang="en-US" dirty="0"/>
              <a:t>. Reduces/regulates psychogenic effects of THC</a:t>
            </a:r>
          </a:p>
          <a:p>
            <a:pPr lvl="1"/>
            <a:r>
              <a:rPr lang="en-US" dirty="0"/>
              <a:t>Analgesic</a:t>
            </a:r>
          </a:p>
          <a:p>
            <a:pPr lvl="1"/>
            <a:r>
              <a:rPr lang="en-US" dirty="0"/>
              <a:t>Anti-inflammatory</a:t>
            </a:r>
          </a:p>
          <a:p>
            <a:pPr lvl="1"/>
            <a:r>
              <a:rPr lang="en-US" dirty="0"/>
              <a:t>Anticonvulsant</a:t>
            </a:r>
          </a:p>
          <a:p>
            <a:pPr lvl="1"/>
            <a:r>
              <a:rPr lang="en-US" dirty="0"/>
              <a:t>Antipsychotic</a:t>
            </a:r>
          </a:p>
          <a:p>
            <a:pPr lvl="1"/>
            <a:r>
              <a:rPr lang="en-US" dirty="0"/>
              <a:t>Antioxidant</a:t>
            </a:r>
          </a:p>
          <a:p>
            <a:pPr lvl="1"/>
            <a:r>
              <a:rPr lang="en-US" dirty="0"/>
              <a:t>Neuroprotective</a:t>
            </a:r>
          </a:p>
          <a:p>
            <a:pPr lvl="1"/>
            <a:r>
              <a:rPr lang="en-US" dirty="0" err="1"/>
              <a:t>Immunomodulator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35792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4748"/>
            <a:ext cx="8229600" cy="775854"/>
          </a:xfrm>
        </p:spPr>
        <p:txBody>
          <a:bodyPr/>
          <a:lstStyle/>
          <a:p>
            <a:r>
              <a:rPr lang="en-US" sz="3200" dirty="0"/>
              <a:t>Endocannabinoid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406950"/>
            <a:ext cx="8486775" cy="4489026"/>
          </a:xfrm>
        </p:spPr>
        <p:txBody>
          <a:bodyPr>
            <a:normAutofit fontScale="32500" lnSpcReduction="20000"/>
          </a:bodyPr>
          <a:lstStyle/>
          <a:p>
            <a:pPr>
              <a:spcBef>
                <a:spcPts val="1200"/>
              </a:spcBef>
            </a:pPr>
            <a:r>
              <a:rPr lang="en-US" sz="7400" dirty="0"/>
              <a:t>An endogenous physiologic system</a:t>
            </a:r>
          </a:p>
          <a:p>
            <a:endParaRPr lang="en-US" sz="7400" dirty="0"/>
          </a:p>
          <a:p>
            <a:r>
              <a:rPr lang="en-US" sz="7400" dirty="0"/>
              <a:t>Affects a number of physiologic process</a:t>
            </a:r>
          </a:p>
          <a:p>
            <a:pPr lvl="1">
              <a:spcBef>
                <a:spcPts val="1200"/>
              </a:spcBef>
              <a:buSzPct val="100000"/>
              <a:buFont typeface="Arial" panose="020B0604020202020204" pitchFamily="34" charset="0"/>
              <a:buChar char="–"/>
            </a:pPr>
            <a:r>
              <a:rPr lang="en-US" sz="6800" dirty="0"/>
              <a:t>Increased feeding behavior</a:t>
            </a:r>
          </a:p>
          <a:p>
            <a:pPr lvl="1">
              <a:spcBef>
                <a:spcPts val="1200"/>
              </a:spcBef>
              <a:buSzPct val="100000"/>
              <a:buFont typeface="Arial" panose="020B0604020202020204" pitchFamily="34" charset="0"/>
              <a:buChar char="–"/>
            </a:pPr>
            <a:r>
              <a:rPr lang="en-US" sz="6800" dirty="0" err="1"/>
              <a:t>Antinociception</a:t>
            </a:r>
            <a:endParaRPr lang="en-US" sz="6800" dirty="0"/>
          </a:p>
          <a:p>
            <a:pPr lvl="1">
              <a:spcBef>
                <a:spcPts val="1200"/>
              </a:spcBef>
              <a:buSzPct val="100000"/>
              <a:buFont typeface="Arial" panose="020B0604020202020204" pitchFamily="34" charset="0"/>
              <a:buChar char="–"/>
            </a:pPr>
            <a:r>
              <a:rPr lang="en-US" sz="6800" dirty="0"/>
              <a:t>Motor control</a:t>
            </a:r>
          </a:p>
          <a:p>
            <a:pPr lvl="1">
              <a:spcBef>
                <a:spcPts val="1200"/>
              </a:spcBef>
              <a:buSzPct val="100000"/>
              <a:buFont typeface="Arial" panose="020B0604020202020204" pitchFamily="34" charset="0"/>
              <a:buChar char="–"/>
            </a:pPr>
            <a:r>
              <a:rPr lang="en-US" sz="6800" dirty="0"/>
              <a:t>Memory and learning</a:t>
            </a:r>
          </a:p>
          <a:p>
            <a:pPr lvl="1">
              <a:spcBef>
                <a:spcPts val="1200"/>
              </a:spcBef>
              <a:buSzPct val="100000"/>
              <a:buFont typeface="Arial" panose="020B0604020202020204" pitchFamily="34" charset="0"/>
              <a:buChar char="–"/>
            </a:pPr>
            <a:r>
              <a:rPr lang="en-US" sz="6800" dirty="0"/>
              <a:t>Immune and inflammatory responses</a:t>
            </a:r>
          </a:p>
          <a:p>
            <a:pPr lvl="1">
              <a:spcBef>
                <a:spcPts val="1200"/>
              </a:spcBef>
              <a:buSzPct val="100000"/>
              <a:buFont typeface="Arial" panose="020B0604020202020204" pitchFamily="34" charset="0"/>
              <a:buChar char="–"/>
            </a:pPr>
            <a:r>
              <a:rPr lang="en-US" sz="6800" dirty="0"/>
              <a:t>Neuroprotection</a:t>
            </a:r>
          </a:p>
          <a:p>
            <a:pPr lvl="1">
              <a:buSzPct val="107000"/>
              <a:buFont typeface="Arial" panose="020B0604020202020204" pitchFamily="34" charset="0"/>
              <a:buChar char="•"/>
            </a:pPr>
            <a:endParaRPr lang="en-US" sz="5500" dirty="0"/>
          </a:p>
          <a:p>
            <a:pPr marL="259556" indent="-257175">
              <a:buSzPct val="107000"/>
              <a:buFont typeface="Arial" panose="020B0604020202020204" pitchFamily="34" charset="0"/>
              <a:buChar char="•"/>
            </a:pPr>
            <a:r>
              <a:rPr lang="en-US" sz="7400" dirty="0"/>
              <a:t>“Relax, eat, sleep, forget and protect”</a:t>
            </a:r>
          </a:p>
          <a:p>
            <a:pPr marL="2381" indent="0">
              <a:buSzPct val="107000"/>
              <a:buNone/>
            </a:pPr>
            <a:endParaRPr lang="en-US" dirty="0"/>
          </a:p>
          <a:p>
            <a:pPr marL="2381" indent="0">
              <a:buSzPct val="107000"/>
              <a:buNone/>
            </a:pPr>
            <a:endParaRPr lang="en-US" sz="1900" dirty="0"/>
          </a:p>
          <a:p>
            <a:pPr marL="2381" indent="0">
              <a:buSzPct val="107000"/>
              <a:buNone/>
            </a:pPr>
            <a:endParaRPr lang="en-US" sz="1900" dirty="0"/>
          </a:p>
          <a:p>
            <a:pPr marL="2381" indent="0">
              <a:buSzPct val="107000"/>
              <a:buNone/>
            </a:pPr>
            <a:endParaRPr lang="en-US" sz="1900" dirty="0"/>
          </a:p>
          <a:p>
            <a:pPr marL="342900" lvl="1" indent="0">
              <a:buSzPct val="107000"/>
              <a:buNone/>
            </a:pPr>
            <a:endParaRPr lang="en-US" dirty="0"/>
          </a:p>
          <a:p>
            <a:pPr lvl="1">
              <a:buSzPct val="107000"/>
              <a:buFont typeface="Arial" panose="020B0604020202020204" pitchFamily="34" charset="0"/>
              <a:buChar char="•"/>
            </a:pPr>
            <a:endParaRPr lang="en-US" dirty="0"/>
          </a:p>
          <a:p>
            <a:pPr lvl="1">
              <a:buSzPct val="107000"/>
              <a:buFont typeface="Arial" panose="020B0604020202020204" pitchFamily="34" charset="0"/>
              <a:buChar char="•"/>
            </a:pPr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14655" y="6022324"/>
            <a:ext cx="87172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381" indent="0">
              <a:buSzPct val="107000"/>
              <a:buNone/>
            </a:pP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Marzo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V et al. Nat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Neurosci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2005;8:585-589; Di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Marzo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V et al. Nat Rev Drug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Discov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2004;3:771-784; </a:t>
            </a:r>
            <a:b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Marzo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V et al. Trends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Neurosci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1998;21:521-528; Di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Marzo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V et al. Nat Rev Drag Discov.2004;3:771-784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58290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6880" y="876498"/>
            <a:ext cx="8148320" cy="698730"/>
          </a:xfrm>
        </p:spPr>
        <p:txBody>
          <a:bodyPr/>
          <a:lstStyle/>
          <a:p>
            <a:r>
              <a:rPr lang="en-US" sz="3200" dirty="0"/>
              <a:t>Components of the E.C. System Include: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0052" y="1728457"/>
            <a:ext cx="8605521" cy="4652552"/>
          </a:xfrm>
        </p:spPr>
        <p:txBody>
          <a:bodyPr>
            <a:normAutofit fontScale="85000" lnSpcReduction="10000"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800" dirty="0"/>
              <a:t>Two well-defined CB receptor subtypes</a:t>
            </a:r>
          </a:p>
          <a:p>
            <a:pPr lvl="1"/>
            <a:r>
              <a:rPr lang="en-US" sz="2600" dirty="0"/>
              <a:t>CB1 Receptors: primarily central, also peripheral distribution</a:t>
            </a:r>
          </a:p>
          <a:p>
            <a:pPr lvl="1"/>
            <a:r>
              <a:rPr lang="en-US" sz="2600" dirty="0"/>
              <a:t>CB2 Receptors: primarily expressed in immune cells, also peripheral</a:t>
            </a:r>
          </a:p>
          <a:p>
            <a:pPr lvl="1"/>
            <a:endParaRPr lang="en-US" sz="2600" dirty="0"/>
          </a:p>
          <a:p>
            <a:r>
              <a:rPr lang="en-US" sz="2800" dirty="0"/>
              <a:t>Endogenous CB receptor ligands--Endocannabinoids</a:t>
            </a:r>
          </a:p>
          <a:p>
            <a:pPr lvl="1"/>
            <a:r>
              <a:rPr lang="en-US" sz="2600" dirty="0"/>
              <a:t>Anandamide (AEA)</a:t>
            </a:r>
          </a:p>
          <a:p>
            <a:pPr lvl="1"/>
            <a:r>
              <a:rPr lang="en-US" sz="2600" dirty="0"/>
              <a:t>2-Arachidonylglycerol (2-AG)</a:t>
            </a:r>
          </a:p>
          <a:p>
            <a:pPr lvl="1"/>
            <a:r>
              <a:rPr lang="en-US" sz="2600" dirty="0" err="1"/>
              <a:t>Noladin</a:t>
            </a:r>
            <a:r>
              <a:rPr lang="en-US" sz="2600" dirty="0"/>
              <a:t> ether</a:t>
            </a:r>
          </a:p>
          <a:p>
            <a:pPr lvl="1"/>
            <a:r>
              <a:rPr lang="en-US" sz="2600" dirty="0" err="1"/>
              <a:t>Virodhamine</a:t>
            </a:r>
            <a:endParaRPr lang="en-US" sz="2600" dirty="0"/>
          </a:p>
          <a:p>
            <a:pPr lvl="1"/>
            <a:r>
              <a:rPr lang="en-US" sz="2600" dirty="0"/>
              <a:t>N-</a:t>
            </a:r>
            <a:r>
              <a:rPr lang="en-US" sz="2600" dirty="0" err="1"/>
              <a:t>Arachidonyl</a:t>
            </a:r>
            <a:r>
              <a:rPr lang="en-US" sz="2600" dirty="0"/>
              <a:t>-dopamine (NADA)</a:t>
            </a:r>
          </a:p>
          <a:p>
            <a:pPr lvl="1"/>
            <a:r>
              <a:rPr lang="en-US" sz="2600" dirty="0" err="1"/>
              <a:t>Arachidonyl</a:t>
            </a:r>
            <a:r>
              <a:rPr lang="en-US" sz="2600" dirty="0"/>
              <a:t>-serine (ARA-S)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457825" y="6030700"/>
            <a:ext cx="3686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Pagotto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U et al. AnnMed.2005;37:270-275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28421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79867"/>
            <a:ext cx="8229600" cy="629826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300" b="1" dirty="0">
                <a:solidFill>
                  <a:srgbClr val="2B71C9"/>
                </a:solidFill>
              </a:rPr>
              <a:t>CB1 Receptors in the Brain</a:t>
            </a:r>
            <a:br>
              <a:rPr lang="en-US" b="1" dirty="0"/>
            </a:br>
            <a:endParaRPr lang="en-US" b="1" dirty="0"/>
          </a:p>
          <a:p>
            <a:r>
              <a:rPr lang="en-US" sz="2600" dirty="0"/>
              <a:t>Cerebral Cortex – Decision-making, cognition, emotional behavior</a:t>
            </a:r>
          </a:p>
          <a:p>
            <a:pPr>
              <a:spcBef>
                <a:spcPts val="1200"/>
              </a:spcBef>
            </a:pPr>
            <a:r>
              <a:rPr lang="en-US" sz="2600" dirty="0"/>
              <a:t>Caudate Nucleus – Learning and memory system</a:t>
            </a:r>
          </a:p>
          <a:p>
            <a:pPr>
              <a:spcBef>
                <a:spcPts val="1200"/>
              </a:spcBef>
            </a:pPr>
            <a:r>
              <a:rPr lang="en-US" sz="2600" dirty="0"/>
              <a:t>Putamen – Regulate movements, influence various types of learning</a:t>
            </a:r>
          </a:p>
          <a:p>
            <a:pPr>
              <a:spcBef>
                <a:spcPts val="1200"/>
              </a:spcBef>
            </a:pPr>
            <a:r>
              <a:rPr lang="en-US" sz="2600" dirty="0"/>
              <a:t>Globus Pallidus – Regulate voluntary movements</a:t>
            </a:r>
          </a:p>
          <a:p>
            <a:pPr>
              <a:spcBef>
                <a:spcPts val="1200"/>
              </a:spcBef>
            </a:pPr>
            <a:r>
              <a:rPr lang="en-US" sz="2600" dirty="0"/>
              <a:t>Amygdala – Responsible for anxiety, stress, emotion, fear, and pain</a:t>
            </a:r>
          </a:p>
          <a:p>
            <a:pPr>
              <a:spcBef>
                <a:spcPts val="1200"/>
              </a:spcBef>
            </a:pPr>
            <a:r>
              <a:rPr lang="en-US" sz="2600" dirty="0"/>
              <a:t>Hypothalamus – Body temperature, feeding, neuroendocrine function</a:t>
            </a:r>
          </a:p>
          <a:p>
            <a:pPr>
              <a:spcBef>
                <a:spcPts val="1200"/>
              </a:spcBef>
            </a:pPr>
            <a:r>
              <a:rPr lang="en-US" sz="2600" dirty="0"/>
              <a:t>Hippocampus – Memory and learning</a:t>
            </a:r>
          </a:p>
          <a:p>
            <a:pPr>
              <a:spcBef>
                <a:spcPts val="1200"/>
              </a:spcBef>
            </a:pPr>
            <a:r>
              <a:rPr lang="en-US" sz="2600" dirty="0"/>
              <a:t>Substantia </a:t>
            </a:r>
            <a:r>
              <a:rPr lang="en-US" sz="2600" dirty="0" err="1"/>
              <a:t>Nigra</a:t>
            </a:r>
            <a:r>
              <a:rPr lang="en-US" sz="2600" dirty="0"/>
              <a:t> – Important role in reward, addiction, and movement</a:t>
            </a:r>
          </a:p>
          <a:p>
            <a:pPr>
              <a:spcBef>
                <a:spcPts val="1200"/>
              </a:spcBef>
            </a:pPr>
            <a:r>
              <a:rPr lang="en-US" sz="2600" dirty="0"/>
              <a:t>Cerebellum – Motor control and coordination</a:t>
            </a:r>
          </a:p>
          <a:p>
            <a:pPr>
              <a:spcBef>
                <a:spcPts val="1200"/>
              </a:spcBef>
            </a:pPr>
            <a:r>
              <a:rPr lang="en-US" sz="2600" dirty="0"/>
              <a:t>Dorsal Vagal Complex - Emesis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25911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26720" y="404691"/>
            <a:ext cx="8229600" cy="585723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000" b="1" dirty="0">
                <a:solidFill>
                  <a:srgbClr val="2B71C9"/>
                </a:solidFill>
              </a:rPr>
              <a:t>CB1 Peripheral Distribution</a:t>
            </a:r>
          </a:p>
          <a:p>
            <a:r>
              <a:rPr lang="en-US" sz="2200" dirty="0"/>
              <a:t>Lungs</a:t>
            </a:r>
          </a:p>
          <a:p>
            <a:r>
              <a:rPr lang="en-US" sz="2200" dirty="0"/>
              <a:t>Vascular system</a:t>
            </a:r>
          </a:p>
          <a:p>
            <a:r>
              <a:rPr lang="en-US" sz="2200" dirty="0"/>
              <a:t>Muscles</a:t>
            </a:r>
          </a:p>
          <a:p>
            <a:r>
              <a:rPr lang="en-US" sz="2200" dirty="0"/>
              <a:t>Gastrointestinal tract</a:t>
            </a:r>
          </a:p>
          <a:p>
            <a:r>
              <a:rPr lang="en-US" sz="2200" dirty="0"/>
              <a:t>Reproductive organs</a:t>
            </a:r>
          </a:p>
          <a:p>
            <a:endParaRPr lang="en-US" sz="2000" dirty="0"/>
          </a:p>
          <a:p>
            <a:pPr marL="0" indent="0">
              <a:buNone/>
            </a:pPr>
            <a:r>
              <a:rPr lang="en-US" sz="3000" b="1" dirty="0">
                <a:solidFill>
                  <a:srgbClr val="2B71C9"/>
                </a:solidFill>
              </a:rPr>
              <a:t>CB1 and CB2 Peripheral Distribution</a:t>
            </a:r>
          </a:p>
          <a:p>
            <a:r>
              <a:rPr lang="en-US" sz="2200" dirty="0"/>
              <a:t>Immune system</a:t>
            </a:r>
          </a:p>
          <a:p>
            <a:r>
              <a:rPr lang="en-US" sz="2200" dirty="0"/>
              <a:t>Liver</a:t>
            </a:r>
          </a:p>
          <a:p>
            <a:r>
              <a:rPr lang="en-US" sz="2200" dirty="0"/>
              <a:t>Bone marrow</a:t>
            </a:r>
          </a:p>
          <a:p>
            <a:r>
              <a:rPr lang="en-US" sz="2200" dirty="0"/>
              <a:t>Pancreas</a:t>
            </a:r>
          </a:p>
          <a:p>
            <a:endParaRPr lang="en-US" sz="2000" u="sng" dirty="0"/>
          </a:p>
          <a:p>
            <a:pPr marL="0" indent="0">
              <a:buNone/>
            </a:pPr>
            <a:r>
              <a:rPr lang="en-US" sz="3000" b="1" dirty="0">
                <a:solidFill>
                  <a:srgbClr val="2B71C9"/>
                </a:solidFill>
              </a:rPr>
              <a:t>CB2 Receptor Distribution</a:t>
            </a:r>
          </a:p>
          <a:p>
            <a:r>
              <a:rPr lang="en-US" sz="2200" dirty="0"/>
              <a:t>Spleen</a:t>
            </a:r>
          </a:p>
          <a:p>
            <a:r>
              <a:rPr lang="en-US" sz="2200" dirty="0"/>
              <a:t>Bones</a:t>
            </a:r>
          </a:p>
          <a:p>
            <a:r>
              <a:rPr lang="en-US" sz="2200" dirty="0"/>
              <a:t>Skin</a:t>
            </a:r>
          </a:p>
          <a:p>
            <a:r>
              <a:rPr lang="en-US" sz="2200" dirty="0"/>
              <a:t>Glial cells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581163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Route of Administration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2890" y="1956391"/>
            <a:ext cx="8091377" cy="4169772"/>
          </a:xfrm>
        </p:spPr>
        <p:txBody>
          <a:bodyPr/>
          <a:lstStyle/>
          <a:p>
            <a:r>
              <a:rPr lang="en-US" sz="2400" dirty="0"/>
              <a:t>Inhalation - smoking, vaping</a:t>
            </a:r>
          </a:p>
          <a:p>
            <a:pPr lvl="3"/>
            <a:r>
              <a:rPr lang="en-US" sz="2200" dirty="0"/>
              <a:t>Onset - second to minutes</a:t>
            </a:r>
          </a:p>
          <a:p>
            <a:pPr lvl="3"/>
            <a:r>
              <a:rPr lang="en-US" sz="2200" dirty="0"/>
              <a:t>Duration - 1 to 3 hours</a:t>
            </a:r>
          </a:p>
          <a:p>
            <a:pPr lvl="3"/>
            <a:endParaRPr lang="en-US" dirty="0"/>
          </a:p>
          <a:p>
            <a:r>
              <a:rPr lang="en-US" sz="2400" dirty="0"/>
              <a:t>Oral-edibles, beverages, tinctures, capsules</a:t>
            </a:r>
          </a:p>
          <a:p>
            <a:pPr lvl="3"/>
            <a:r>
              <a:rPr lang="en-US" sz="2200" dirty="0"/>
              <a:t>Onset - 30 to 90 minutes</a:t>
            </a:r>
          </a:p>
          <a:p>
            <a:pPr lvl="3"/>
            <a:r>
              <a:rPr lang="en-US" sz="2200" dirty="0"/>
              <a:t>Duration - 4 to 12 hours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6590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9750" y="1765440"/>
            <a:ext cx="7772400" cy="1169539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Emerging Role of Medical Cannabis </a:t>
            </a:r>
            <a:br>
              <a:rPr lang="en-US" dirty="0">
                <a:solidFill>
                  <a:schemeClr val="bg1"/>
                </a:solidFill>
                <a:latin typeface="Arial"/>
                <a:cs typeface="Arial"/>
              </a:rPr>
            </a:br>
            <a:r>
              <a:rPr lang="en-US" dirty="0">
                <a:solidFill>
                  <a:schemeClr val="bg1"/>
                </a:solidFill>
                <a:latin typeface="Arial"/>
                <a:cs typeface="Arial"/>
              </a:rPr>
              <a:t>for the Seriously Ill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60" y="3633207"/>
            <a:ext cx="7086600" cy="871820"/>
          </a:xfrm>
        </p:spPr>
        <p:txBody>
          <a:bodyPr>
            <a:normAutofit/>
          </a:bodyPr>
          <a:lstStyle/>
          <a:p>
            <a:r>
              <a:rPr lang="en-US" dirty="0"/>
              <a:t>Bernard Lee, MD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539750" y="5148874"/>
            <a:ext cx="5341938" cy="405259"/>
          </a:xfrm>
        </p:spPr>
        <p:txBody>
          <a:bodyPr/>
          <a:lstStyle/>
          <a:p>
            <a:r>
              <a:rPr lang="en-US" dirty="0"/>
              <a:t>April 4, 2023</a:t>
            </a:r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539750" y="3966470"/>
            <a:ext cx="6008688" cy="955486"/>
          </a:xfrm>
        </p:spPr>
        <p:txBody>
          <a:bodyPr/>
          <a:lstStyle/>
          <a:p>
            <a:r>
              <a:rPr lang="en-US" dirty="0"/>
              <a:t>Director of Hospice Medical Administration</a:t>
            </a:r>
          </a:p>
          <a:p>
            <a:r>
              <a:rPr lang="en-US" dirty="0"/>
              <a:t>MJHS Hospice and Palliative Care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107855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0520" y="573298"/>
            <a:ext cx="8701116" cy="720437"/>
          </a:xfrm>
        </p:spPr>
        <p:txBody>
          <a:bodyPr/>
          <a:lstStyle/>
          <a:p>
            <a:r>
              <a:rPr lang="en-US" sz="3200" dirty="0"/>
              <a:t>Side Effects and Adverse Reactions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047" y="1293735"/>
            <a:ext cx="8383905" cy="5372879"/>
          </a:xfrm>
        </p:spPr>
        <p:txBody>
          <a:bodyPr>
            <a:normAutofit/>
          </a:bodyPr>
          <a:lstStyle/>
          <a:p>
            <a:r>
              <a:rPr lang="en-US" sz="2400" dirty="0"/>
              <a:t>Primarily related to THC</a:t>
            </a:r>
          </a:p>
          <a:p>
            <a:pPr>
              <a:spcBef>
                <a:spcPts val="900"/>
              </a:spcBef>
            </a:pPr>
            <a:r>
              <a:rPr lang="en-US" sz="2400" dirty="0"/>
              <a:t>Transient and nonlethal</a:t>
            </a:r>
          </a:p>
          <a:p>
            <a:pPr>
              <a:spcBef>
                <a:spcPts val="900"/>
              </a:spcBef>
            </a:pPr>
            <a:r>
              <a:rPr lang="en-US" sz="2400" dirty="0"/>
              <a:t>Common S.E.—increased appetite, red eyes, dry mouth, dilated pupils, sedation, loss of coordination and motor skills, dizziness, distorted perception, increased heart rate, anxiety</a:t>
            </a:r>
          </a:p>
          <a:p>
            <a:pPr>
              <a:spcBef>
                <a:spcPts val="900"/>
              </a:spcBef>
            </a:pPr>
            <a:r>
              <a:rPr lang="en-US" sz="2400" dirty="0"/>
              <a:t>“Green Out”</a:t>
            </a:r>
          </a:p>
          <a:p>
            <a:pPr lvl="1"/>
            <a:r>
              <a:rPr lang="en-US" dirty="0"/>
              <a:t>Panic attack</a:t>
            </a:r>
          </a:p>
          <a:p>
            <a:pPr lvl="1"/>
            <a:r>
              <a:rPr lang="en-US" dirty="0"/>
              <a:t>Severe paranoia and fear</a:t>
            </a:r>
          </a:p>
          <a:p>
            <a:pPr lvl="1"/>
            <a:r>
              <a:rPr lang="en-US" dirty="0"/>
              <a:t>Hallucinations</a:t>
            </a:r>
          </a:p>
          <a:p>
            <a:pPr lvl="1"/>
            <a:r>
              <a:rPr lang="en-US" dirty="0"/>
              <a:t>Severe dizziness</a:t>
            </a:r>
          </a:p>
          <a:p>
            <a:pPr>
              <a:spcBef>
                <a:spcPts val="900"/>
              </a:spcBef>
            </a:pPr>
            <a:r>
              <a:rPr lang="en-US" sz="2400" dirty="0"/>
              <a:t>Cannabinoid Hyperemesis Syndrome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520321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830" y="767713"/>
            <a:ext cx="7867073" cy="757383"/>
          </a:xfrm>
        </p:spPr>
        <p:txBody>
          <a:bodyPr/>
          <a:lstStyle/>
          <a:p>
            <a:r>
              <a:rPr lang="en-US" sz="3200" dirty="0"/>
              <a:t>Treatment for Side Effects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9503" y="1587487"/>
            <a:ext cx="7772400" cy="389572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Reassurance as S.E.’s are transient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/>
              <a:t>Hydration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/>
              <a:t>CBD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/>
              <a:t>Benzodiazepine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r>
              <a:rPr lang="en-US" sz="2400" dirty="0"/>
              <a:t>For Hyperemesis Syndrome – hot bath, lorazepam, D/C marijuana use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00189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20" y="1016000"/>
            <a:ext cx="8229600" cy="868218"/>
          </a:xfrm>
        </p:spPr>
        <p:txBody>
          <a:bodyPr/>
          <a:lstStyle/>
          <a:p>
            <a:r>
              <a:rPr lang="en-US" sz="3200" dirty="0"/>
              <a:t>Clinical Case #1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19" y="2254102"/>
            <a:ext cx="7850505" cy="4051448"/>
          </a:xfrm>
        </p:spPr>
        <p:txBody>
          <a:bodyPr>
            <a:normAutofit/>
          </a:bodyPr>
          <a:lstStyle/>
          <a:p>
            <a:pPr marL="173038" lvl="0" indent="-173038">
              <a:spcBef>
                <a:spcPts val="0"/>
              </a:spcBef>
              <a:spcAft>
                <a:spcPts val="1200"/>
              </a:spcAft>
              <a:buClr>
                <a:srgbClr val="7F67C7"/>
              </a:buClr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88 </a:t>
            </a:r>
            <a:r>
              <a:rPr lang="en-US" sz="2600" dirty="0" err="1">
                <a:solidFill>
                  <a:prstClr val="black"/>
                </a:solidFill>
                <a:latin typeface="Arial"/>
                <a:cs typeface="Arial"/>
              </a:rPr>
              <a:t>yo</a:t>
            </a: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 F with severe osteoporosis, s/p multiple spinal compression fractures, severe chronic pain, neuropathy, and muscle spasticity, contracted and wheelchair bound </a:t>
            </a:r>
          </a:p>
          <a:p>
            <a:pPr>
              <a:spcBef>
                <a:spcPts val="1200"/>
              </a:spcBef>
            </a:pPr>
            <a:endParaRPr lang="en-US" sz="2600" dirty="0"/>
          </a:p>
          <a:p>
            <a:pPr marL="0" indent="0">
              <a:buNone/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69702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20" y="910647"/>
            <a:ext cx="7922491" cy="1222952"/>
          </a:xfrm>
        </p:spPr>
        <p:txBody>
          <a:bodyPr/>
          <a:lstStyle/>
          <a:p>
            <a:r>
              <a:rPr lang="en-US" sz="3200" dirty="0"/>
              <a:t>Clinical Case #2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6720" y="2255520"/>
            <a:ext cx="8229600" cy="4143970"/>
          </a:xfrm>
        </p:spPr>
        <p:txBody>
          <a:bodyPr/>
          <a:lstStyle/>
          <a:p>
            <a:pPr marL="173038" lvl="0" indent="-173038">
              <a:spcBef>
                <a:spcPts val="0"/>
              </a:spcBef>
              <a:spcAft>
                <a:spcPts val="1200"/>
              </a:spcAft>
              <a:buClr>
                <a:srgbClr val="7F67C7"/>
              </a:buClr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80 </a:t>
            </a:r>
            <a:r>
              <a:rPr lang="en-US" sz="2600" dirty="0" err="1">
                <a:solidFill>
                  <a:prstClr val="black"/>
                </a:solidFill>
                <a:latin typeface="Arial"/>
                <a:cs typeface="Arial"/>
              </a:rPr>
              <a:t>yo</a:t>
            </a: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 M with widely metastatic esophageal cancer, severe pain, neuropathy, cachexia, nausea and vomiting, poor quality of life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25499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945" y="993834"/>
            <a:ext cx="7913255" cy="831272"/>
          </a:xfrm>
        </p:spPr>
        <p:txBody>
          <a:bodyPr/>
          <a:lstStyle/>
          <a:p>
            <a:r>
              <a:rPr lang="en-US" sz="3200" dirty="0"/>
              <a:t>Clinical Case #3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4787" y="2307265"/>
            <a:ext cx="8104694" cy="3909346"/>
          </a:xfrm>
        </p:spPr>
        <p:txBody>
          <a:bodyPr/>
          <a:lstStyle/>
          <a:p>
            <a:pPr marL="173038" lvl="0" indent="-173038">
              <a:spcBef>
                <a:spcPts val="0"/>
              </a:spcBef>
              <a:spcAft>
                <a:spcPts val="1200"/>
              </a:spcAft>
              <a:buClr>
                <a:srgbClr val="7F67C7"/>
              </a:buClr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2 </a:t>
            </a:r>
            <a:r>
              <a:rPr lang="en-US" sz="2600" dirty="0" err="1">
                <a:solidFill>
                  <a:prstClr val="black"/>
                </a:solidFill>
                <a:latin typeface="Arial"/>
                <a:cs typeface="Arial"/>
              </a:rPr>
              <a:t>yo</a:t>
            </a: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 M with brain cancer, severe pain, recurrent seizures, imminently dying, referred from MSK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83114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945" y="993834"/>
            <a:ext cx="7913255" cy="831272"/>
          </a:xfrm>
        </p:spPr>
        <p:txBody>
          <a:bodyPr/>
          <a:lstStyle/>
          <a:p>
            <a:r>
              <a:rPr lang="en-US" sz="3200" dirty="0"/>
              <a:t>Clinical Case #4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945" y="2254102"/>
            <a:ext cx="8229600" cy="3962509"/>
          </a:xfrm>
        </p:spPr>
        <p:txBody>
          <a:bodyPr/>
          <a:lstStyle/>
          <a:p>
            <a:pPr marL="173038" lvl="0" indent="-173038">
              <a:spcBef>
                <a:spcPts val="0"/>
              </a:spcBef>
              <a:spcAft>
                <a:spcPts val="1200"/>
              </a:spcAft>
              <a:buClr>
                <a:srgbClr val="7F67C7"/>
              </a:buClr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47 </a:t>
            </a:r>
            <a:r>
              <a:rPr lang="en-US" sz="2600" dirty="0" err="1">
                <a:solidFill>
                  <a:prstClr val="black"/>
                </a:solidFill>
                <a:latin typeface="Arial"/>
                <a:cs typeface="Arial"/>
              </a:rPr>
              <a:t>yo</a:t>
            </a: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 Rabbi with long history of chronic pain and neuropathy, opioid dependency, depression and PTSD</a:t>
            </a:r>
          </a:p>
          <a:p>
            <a:endParaRPr lang="en-US" dirty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63113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945" y="993834"/>
            <a:ext cx="7913255" cy="831272"/>
          </a:xfrm>
        </p:spPr>
        <p:txBody>
          <a:bodyPr/>
          <a:lstStyle/>
          <a:p>
            <a:r>
              <a:rPr lang="en-US" sz="3200" dirty="0"/>
              <a:t>Clinical Case #5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945" y="1931670"/>
            <a:ext cx="8229600" cy="4284941"/>
          </a:xfrm>
        </p:spPr>
        <p:txBody>
          <a:bodyPr/>
          <a:lstStyle/>
          <a:p>
            <a:endParaRPr lang="en-US" dirty="0"/>
          </a:p>
          <a:p>
            <a:pPr marL="173038" lvl="0" indent="-173038">
              <a:spcBef>
                <a:spcPts val="0"/>
              </a:spcBef>
              <a:spcAft>
                <a:spcPts val="1200"/>
              </a:spcAft>
              <a:buClr>
                <a:srgbClr val="7F67C7"/>
              </a:buClr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61 </a:t>
            </a:r>
            <a:r>
              <a:rPr lang="en-US" sz="2600" dirty="0" err="1">
                <a:solidFill>
                  <a:prstClr val="black"/>
                </a:solidFill>
                <a:latin typeface="Arial"/>
                <a:cs typeface="Arial"/>
              </a:rPr>
              <a:t>yo</a:t>
            </a: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 F with rheumatoid arthritis, opioid dependence, long standing methotrexate treatment, and poor quality of life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17747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945" y="993834"/>
            <a:ext cx="7913255" cy="831272"/>
          </a:xfrm>
        </p:spPr>
        <p:txBody>
          <a:bodyPr/>
          <a:lstStyle/>
          <a:p>
            <a:r>
              <a:rPr lang="en-US" sz="3200" dirty="0"/>
              <a:t>Clinical Case #6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945" y="1931670"/>
            <a:ext cx="8229600" cy="4284941"/>
          </a:xfrm>
        </p:spPr>
        <p:txBody>
          <a:bodyPr/>
          <a:lstStyle/>
          <a:p>
            <a:endParaRPr lang="en-US" dirty="0"/>
          </a:p>
          <a:p>
            <a:pPr marL="173038" lvl="0" indent="-173038">
              <a:spcBef>
                <a:spcPts val="0"/>
              </a:spcBef>
              <a:spcAft>
                <a:spcPts val="1200"/>
              </a:spcAft>
              <a:buClr>
                <a:srgbClr val="7F67C7"/>
              </a:buClr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51 </a:t>
            </a:r>
            <a:r>
              <a:rPr lang="en-US" sz="2600" dirty="0" err="1">
                <a:solidFill>
                  <a:prstClr val="black"/>
                </a:solidFill>
                <a:latin typeface="Arial"/>
                <a:cs typeface="Arial"/>
              </a:rPr>
              <a:t>yo</a:t>
            </a: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 M with chronic pain and neuropathy secondary to multiple herniated discs, long standing opioid dependency, poor quality of life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644499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945" y="993834"/>
            <a:ext cx="7913255" cy="831272"/>
          </a:xfrm>
        </p:spPr>
        <p:txBody>
          <a:bodyPr/>
          <a:lstStyle/>
          <a:p>
            <a:r>
              <a:rPr lang="en-US" sz="2800" dirty="0"/>
              <a:t>Clinical Case #7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4945" y="1931670"/>
            <a:ext cx="8229600" cy="4284941"/>
          </a:xfrm>
        </p:spPr>
        <p:txBody>
          <a:bodyPr/>
          <a:lstStyle/>
          <a:p>
            <a:endParaRPr lang="en-US" dirty="0"/>
          </a:p>
          <a:p>
            <a:pPr marL="173038" lvl="0" indent="-173038">
              <a:spcBef>
                <a:spcPts val="0"/>
              </a:spcBef>
              <a:spcAft>
                <a:spcPts val="1200"/>
              </a:spcAft>
              <a:buClr>
                <a:srgbClr val="7F67C7"/>
              </a:buClr>
            </a:pP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72 </a:t>
            </a:r>
            <a:r>
              <a:rPr lang="en-US" sz="2600" dirty="0" err="1">
                <a:solidFill>
                  <a:prstClr val="black"/>
                </a:solidFill>
                <a:latin typeface="Arial"/>
                <a:cs typeface="Arial"/>
              </a:rPr>
              <a:t>yo</a:t>
            </a:r>
            <a:r>
              <a:rPr lang="en-US" sz="2600" dirty="0">
                <a:solidFill>
                  <a:prstClr val="black"/>
                </a:solidFill>
                <a:latin typeface="Arial"/>
                <a:cs typeface="Arial"/>
              </a:rPr>
              <a:t> M with chronic pain, neuropathy, tinnitus, PTSD, former DEA agent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920724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05149"/>
            <a:ext cx="7612320" cy="2162785"/>
          </a:xfrm>
        </p:spPr>
        <p:txBody>
          <a:bodyPr/>
          <a:lstStyle/>
          <a:p>
            <a:r>
              <a:rPr lang="en-US" sz="4000" dirty="0"/>
              <a:t>Emerging Role of </a:t>
            </a:r>
            <a:br>
              <a:rPr lang="en-US" sz="4000" dirty="0"/>
            </a:br>
            <a:r>
              <a:rPr lang="en-US" sz="4000" dirty="0"/>
              <a:t>Medical Cannabis </a:t>
            </a:r>
            <a:br>
              <a:rPr lang="en-US" sz="4000" dirty="0"/>
            </a:br>
            <a:r>
              <a:rPr lang="en-US" sz="4000" dirty="0"/>
              <a:t>for the Seriously Ill</a:t>
            </a:r>
          </a:p>
        </p:txBody>
      </p:sp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6" r="53843" b="-7971"/>
          <a:stretch/>
        </p:blipFill>
        <p:spPr>
          <a:xfrm>
            <a:off x="8219439" y="6204902"/>
            <a:ext cx="213361" cy="236538"/>
          </a:xfrm>
          <a:prstGeom prst="rect">
            <a:avLst/>
          </a:prstGeom>
        </p:spPr>
      </p:pic>
      <p:pic>
        <p:nvPicPr>
          <p:cNvPr id="4" name="Picture 3">
            <a:hlinkClick r:id="rId5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829" t="1305"/>
          <a:stretch/>
        </p:blipFill>
        <p:spPr>
          <a:xfrm>
            <a:off x="8747760" y="6207760"/>
            <a:ext cx="223837" cy="216217"/>
          </a:xfrm>
          <a:prstGeom prst="rect">
            <a:avLst/>
          </a:prstGeom>
        </p:spPr>
      </p:pic>
      <p:pic>
        <p:nvPicPr>
          <p:cNvPr id="5" name="Picture 4">
            <a:hlinkClick r:id="rId6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6907" b="-3333"/>
          <a:stretch/>
        </p:blipFill>
        <p:spPr>
          <a:xfrm>
            <a:off x="7912727" y="6194742"/>
            <a:ext cx="266074" cy="246698"/>
          </a:xfrm>
          <a:prstGeom prst="rect">
            <a:avLst/>
          </a:prstGeom>
        </p:spPr>
      </p:pic>
      <p:pic>
        <p:nvPicPr>
          <p:cNvPr id="6" name="Picture 5">
            <a:hlinkClick r:id="rId7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844" t="1305" r="24054" b="5941"/>
          <a:stretch/>
        </p:blipFill>
        <p:spPr>
          <a:xfrm>
            <a:off x="8473439" y="6212841"/>
            <a:ext cx="233680" cy="203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04722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372" y="777486"/>
            <a:ext cx="7913255" cy="886691"/>
          </a:xfrm>
        </p:spPr>
        <p:txBody>
          <a:bodyPr/>
          <a:lstStyle/>
          <a:p>
            <a:r>
              <a:rPr lang="en-US" sz="3200" dirty="0"/>
              <a:t>Goals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4181" y="1757473"/>
            <a:ext cx="8036560" cy="4323041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Become familiar with the current legal landscape of cannabis in the U.S.</a:t>
            </a:r>
          </a:p>
          <a:p>
            <a:pPr marL="0" indent="0">
              <a:spcBef>
                <a:spcPts val="0"/>
              </a:spcBef>
              <a:spcAft>
                <a:spcPts val="1200"/>
              </a:spcAft>
              <a:buNone/>
            </a:pPr>
            <a:endParaRPr lang="en-US" sz="24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Understand the basic principles of cannabinoids--THC and CBD--in order to understand medical cannabis for certain medical conditions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endParaRPr lang="en-US" sz="240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2400" dirty="0"/>
              <a:t>Know the safety profile of cannabis for appropriate patient care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64157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CF2B6-EAB0-495E-9242-B019B4835E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Objectives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54025E-3C0C-4381-B84C-09EE1DA57A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924493"/>
            <a:ext cx="8229600" cy="4201670"/>
          </a:xfrm>
        </p:spPr>
        <p:txBody>
          <a:bodyPr/>
          <a:lstStyle/>
          <a:p>
            <a:r>
              <a:rPr lang="en-US" sz="2400" dirty="0"/>
              <a:t>Review the two most prevalent cannabinoids</a:t>
            </a:r>
          </a:p>
          <a:p>
            <a:endParaRPr lang="en-US" sz="2400" dirty="0"/>
          </a:p>
          <a:p>
            <a:r>
              <a:rPr lang="en-US" sz="2400" dirty="0"/>
              <a:t>Explain which cannabinoid causes psychogenic/cognitive impairment and which cannabinoid calms cognitive impairment</a:t>
            </a:r>
          </a:p>
          <a:p>
            <a:endParaRPr lang="en-US" sz="2400" dirty="0"/>
          </a:p>
          <a:p>
            <a:r>
              <a:rPr lang="en-US" sz="2400" dirty="0"/>
              <a:t>List three common medical uses of cannabis and three common side effects of cannabis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338288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330960"/>
            <a:ext cx="7772400" cy="503289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/>
              <a:t>“Marijuana in its natural form is one of the safest therapeutically active substances known to man. By any measure of rational analysis marijuana can be safely used within a supervised routine of medical care. … It would be unreasonable, arbitrary and capricious for the DEA to continue to stand between those sufferers and the benefits of this substance in light of the evidence in this record.”</a:t>
            </a:r>
          </a:p>
          <a:p>
            <a:endParaRPr lang="en-US" dirty="0"/>
          </a:p>
          <a:p>
            <a:pPr marL="1371600" indent="0">
              <a:buNone/>
            </a:pPr>
            <a:r>
              <a:rPr lang="en-US" sz="1800" dirty="0"/>
              <a:t>--DEA Chief Administrative Law Judge Francis L. Young, </a:t>
            </a:r>
            <a:br>
              <a:rPr lang="en-US" sz="1800" dirty="0"/>
            </a:br>
            <a:r>
              <a:rPr lang="en-US" sz="1800" dirty="0"/>
              <a:t>   Ruling in the matter of Marijuana Rescheduling Petition, </a:t>
            </a:r>
            <a:br>
              <a:rPr lang="en-US" sz="1800" dirty="0"/>
            </a:br>
            <a:r>
              <a:rPr lang="en-US" sz="1800" dirty="0"/>
              <a:t>   September 6, 1988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42123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7840" y="661619"/>
            <a:ext cx="8229600" cy="614228"/>
          </a:xfrm>
        </p:spPr>
        <p:txBody>
          <a:bodyPr/>
          <a:lstStyle/>
          <a:p>
            <a:r>
              <a:rPr lang="en-US" sz="3200" dirty="0"/>
              <a:t>Cannabis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4790" y="1754372"/>
            <a:ext cx="7812449" cy="4356282"/>
          </a:xfrm>
        </p:spPr>
        <p:txBody>
          <a:bodyPr>
            <a:normAutofit/>
          </a:bodyPr>
          <a:lstStyle/>
          <a:p>
            <a:r>
              <a:rPr lang="en-US" sz="2400" dirty="0"/>
              <a:t>Family - </a:t>
            </a:r>
            <a:r>
              <a:rPr lang="en-US" sz="2400" dirty="0" err="1"/>
              <a:t>Cannabacaea</a:t>
            </a:r>
            <a:endParaRPr lang="en-US" sz="2400" dirty="0"/>
          </a:p>
          <a:p>
            <a:endParaRPr lang="en-US" sz="2400" dirty="0"/>
          </a:p>
          <a:p>
            <a:r>
              <a:rPr lang="en-US" sz="2400" dirty="0"/>
              <a:t>Genus - Cannabis Sativa</a:t>
            </a:r>
          </a:p>
          <a:p>
            <a:endParaRPr lang="en-US" sz="2400" dirty="0"/>
          </a:p>
          <a:p>
            <a:r>
              <a:rPr lang="en-US" sz="2400" dirty="0"/>
              <a:t>Species - Cannabis Sativa</a:t>
            </a:r>
          </a:p>
          <a:p>
            <a:pPr marL="1604963" lvl="3" indent="0">
              <a:buNone/>
            </a:pPr>
            <a:r>
              <a:rPr lang="en-US" sz="2200" dirty="0"/>
              <a:t>Cannabis Indica</a:t>
            </a:r>
          </a:p>
          <a:p>
            <a:pPr marL="1604963" lvl="3" indent="0">
              <a:buNone/>
            </a:pPr>
            <a:r>
              <a:rPr lang="en-US" sz="2200" dirty="0"/>
              <a:t>Cannabis </a:t>
            </a:r>
            <a:r>
              <a:rPr lang="en-US" sz="2200" dirty="0" err="1"/>
              <a:t>Ruderalis</a:t>
            </a:r>
            <a:endParaRPr lang="en-US" sz="2200" dirty="0"/>
          </a:p>
          <a:p>
            <a:pPr marL="1371600" lvl="3" indent="0">
              <a:buNone/>
            </a:pPr>
            <a:endParaRPr lang="en-US" sz="2200" dirty="0"/>
          </a:p>
          <a:p>
            <a:pPr marL="60325" indent="0">
              <a:buNone/>
            </a:pPr>
            <a:r>
              <a:rPr lang="en-US" dirty="0"/>
              <a:t>- </a:t>
            </a:r>
            <a:r>
              <a:rPr lang="en-US" sz="2400" dirty="0"/>
              <a:t>Aka: Marijuana, Marihuana, Pot, Weed, Grass, </a:t>
            </a:r>
            <a:br>
              <a:rPr lang="en-US" sz="2400" dirty="0"/>
            </a:br>
            <a:r>
              <a:rPr lang="en-US" sz="2400" dirty="0"/>
              <a:t>  Mary Jane, Reefer, Bud, Ganja, Hash</a:t>
            </a:r>
          </a:p>
          <a:p>
            <a:pPr marL="1371600" lvl="3" indent="0">
              <a:buNone/>
            </a:pPr>
            <a:endParaRPr lang="en-US" sz="2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754745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History of Cannabis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7680" y="1910080"/>
            <a:ext cx="7929880" cy="4643120"/>
          </a:xfrm>
        </p:spPr>
        <p:txBody>
          <a:bodyPr>
            <a:normAutofit/>
          </a:bodyPr>
          <a:lstStyle/>
          <a:p>
            <a:r>
              <a:rPr lang="en-US" sz="2400" dirty="0"/>
              <a:t>6000 BC - Cannabis seeds used as food in China</a:t>
            </a:r>
          </a:p>
          <a:p>
            <a:endParaRPr lang="en-US" sz="2400" dirty="0"/>
          </a:p>
          <a:p>
            <a:r>
              <a:rPr lang="en-US" sz="2400" dirty="0"/>
              <a:t>4000 BC - Textiles made of hemp in China</a:t>
            </a:r>
          </a:p>
          <a:p>
            <a:endParaRPr lang="en-US" sz="2400" dirty="0"/>
          </a:p>
          <a:p>
            <a:r>
              <a:rPr lang="en-US" sz="2400" dirty="0"/>
              <a:t>2727 BC - First recorded medical use in China</a:t>
            </a:r>
          </a:p>
          <a:p>
            <a:endParaRPr lang="en-US" sz="2400" dirty="0"/>
          </a:p>
          <a:p>
            <a:r>
              <a:rPr lang="en-US" sz="2400" dirty="0"/>
              <a:t>1840 AD - Introduced in Europe by Dr. William O'Shaughnessy, who served for the East India Trading Company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1400" dirty="0"/>
              <a:t>(antiquecannabisbook.com)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186796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History of Cannabis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628" y="1924492"/>
            <a:ext cx="8155172" cy="4557587"/>
          </a:xfrm>
        </p:spPr>
        <p:txBody>
          <a:bodyPr>
            <a:normAutofit fontScale="92500"/>
          </a:bodyPr>
          <a:lstStyle/>
          <a:p>
            <a:r>
              <a:rPr lang="en-US" sz="2600" dirty="0"/>
              <a:t>1851 - U.S. Pharmacopeia - neuralgia, convulsive disorders, alcoholism, opiate addiction, insanity, gout…</a:t>
            </a:r>
          </a:p>
          <a:p>
            <a:endParaRPr lang="en-US" sz="2600" dirty="0"/>
          </a:p>
          <a:p>
            <a:r>
              <a:rPr lang="en-US" sz="2600" dirty="0"/>
              <a:t>1890 - Queen Victoria’s personal physician prescribes cannabis for menstrual cramps</a:t>
            </a:r>
          </a:p>
          <a:p>
            <a:endParaRPr lang="en-US" sz="2600" dirty="0"/>
          </a:p>
          <a:p>
            <a:r>
              <a:rPr lang="en-US" sz="2600" dirty="0"/>
              <a:t>&gt;280 manufacturers with 2,000 different medical preparations: asthma, cough, insomnia, birth labor, migraine, throat infection, withdrawal from opium use…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sz="1500" dirty="0"/>
              <a:t>(antiquecannabisbook.com)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5547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History of Cannabis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1628" y="1881963"/>
            <a:ext cx="8155172" cy="4244200"/>
          </a:xfrm>
        </p:spPr>
        <p:txBody>
          <a:bodyPr>
            <a:normAutofit/>
          </a:bodyPr>
          <a:lstStyle/>
          <a:p>
            <a:r>
              <a:rPr lang="en-US" sz="2400" dirty="0"/>
              <a:t>1937 - Marijuana Tax Act - possession and transfer throughout U.S. illegal, excluding medical and industrial uses</a:t>
            </a:r>
          </a:p>
          <a:p>
            <a:endParaRPr lang="en-US" sz="2400" dirty="0"/>
          </a:p>
          <a:p>
            <a:r>
              <a:rPr lang="en-US" sz="2400" dirty="0"/>
              <a:t>1969 - Marijuana Tax Act found to be unconstitutional</a:t>
            </a:r>
          </a:p>
          <a:p>
            <a:endParaRPr lang="en-US" sz="2400" dirty="0"/>
          </a:p>
          <a:p>
            <a:r>
              <a:rPr lang="en-US" sz="2400" dirty="0"/>
              <a:t>1970 - Controlled Substance Act - classified cannabis having high abuse potential, no medical use, not safe to use under medical supervision</a:t>
            </a:r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40230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30"/>
  <p:tag name="ARTICULATE_DESIGN_ID_2018 MJHS TEMPLATE_UPT" val="GW7jK8C1"/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2018 MJHS Template_UP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5 MJHS Innov Pres_No Hdr [Read-Only]" id="{A254F753-4B1C-4D66-AAD0-B8BECB44D0BD}" vid="{629DF3E5-BA17-492C-B9BD-7276919F09C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 MJHS Template_UPT.potx</Template>
  <TotalTime>3035</TotalTime>
  <Words>1302</Words>
  <Application>Microsoft Office PowerPoint</Application>
  <PresentationFormat>On-screen Show (4:3)</PresentationFormat>
  <Paragraphs>211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Times New Roman</vt:lpstr>
      <vt:lpstr>2018 MJHS Template_UPT</vt:lpstr>
      <vt:lpstr>PowerPoint Presentation</vt:lpstr>
      <vt:lpstr>Emerging Role of Medical Cannabis  for the Seriously Ill</vt:lpstr>
      <vt:lpstr>Goals</vt:lpstr>
      <vt:lpstr>Objectives</vt:lpstr>
      <vt:lpstr>PowerPoint Presentation</vt:lpstr>
      <vt:lpstr>Cannabis</vt:lpstr>
      <vt:lpstr>History of Cannabis</vt:lpstr>
      <vt:lpstr>History of Cannabis</vt:lpstr>
      <vt:lpstr>History of Cannabis</vt:lpstr>
      <vt:lpstr>History of Cannabis</vt:lpstr>
      <vt:lpstr>Medical Cannabis and Opioid Use</vt:lpstr>
      <vt:lpstr>Marijuana Is Still Schedule I and Federally Illegal</vt:lpstr>
      <vt:lpstr>Phytocannabinoids </vt:lpstr>
      <vt:lpstr>  </vt:lpstr>
      <vt:lpstr>Endocannabinoid System</vt:lpstr>
      <vt:lpstr>Components of the E.C. System Include:</vt:lpstr>
      <vt:lpstr>PowerPoint Presentation</vt:lpstr>
      <vt:lpstr>PowerPoint Presentation</vt:lpstr>
      <vt:lpstr>Route of Administration</vt:lpstr>
      <vt:lpstr>Side Effects and Adverse Reactions</vt:lpstr>
      <vt:lpstr>Treatment for Side Effects</vt:lpstr>
      <vt:lpstr>Clinical Case #1</vt:lpstr>
      <vt:lpstr>Clinical Case #2</vt:lpstr>
      <vt:lpstr>Clinical Case #3</vt:lpstr>
      <vt:lpstr>Clinical Case #4</vt:lpstr>
      <vt:lpstr>Clinical Case #5</vt:lpstr>
      <vt:lpstr>Clinical Case #6</vt:lpstr>
      <vt:lpstr>Clinical Case #7</vt:lpstr>
      <vt:lpstr>Emerging Role of  Medical Cannabis  for the Seriously Ill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Karen Richards</dc:creator>
  <cp:lastModifiedBy>Bernard Lee</cp:lastModifiedBy>
  <cp:revision>25</cp:revision>
  <dcterms:created xsi:type="dcterms:W3CDTF">2018-02-06T16:36:48Z</dcterms:created>
  <dcterms:modified xsi:type="dcterms:W3CDTF">2023-04-05T13:01:17Z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CC918AA8-27A6-4C90-9F25-860773B80E9C</vt:lpwstr>
  </property>
  <property fmtid="{D5CDD505-2E9C-101B-9397-08002B2CF9AE}" pid="3" name="ArticulatePath">
    <vt:lpwstr>2018 MJHS Template eLearning--06282018</vt:lpwstr>
  </property>
</Properties>
</file>