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747" r:id="rId2"/>
  </p:sldMasterIdLst>
  <p:notesMasterIdLst>
    <p:notesMasterId r:id="rId39"/>
  </p:notesMasterIdLst>
  <p:handoutMasterIdLst>
    <p:handoutMasterId r:id="rId40"/>
  </p:handoutMasterIdLst>
  <p:sldIdLst>
    <p:sldId id="2741" r:id="rId3"/>
    <p:sldId id="258" r:id="rId4"/>
    <p:sldId id="3067" r:id="rId5"/>
    <p:sldId id="2145706968" r:id="rId6"/>
    <p:sldId id="264" r:id="rId7"/>
    <p:sldId id="263" r:id="rId8"/>
    <p:sldId id="265" r:id="rId9"/>
    <p:sldId id="266" r:id="rId10"/>
    <p:sldId id="267" r:id="rId11"/>
    <p:sldId id="271" r:id="rId12"/>
    <p:sldId id="268" r:id="rId13"/>
    <p:sldId id="270" r:id="rId14"/>
    <p:sldId id="272" r:id="rId15"/>
    <p:sldId id="275" r:id="rId16"/>
    <p:sldId id="274" r:id="rId17"/>
    <p:sldId id="281" r:id="rId18"/>
    <p:sldId id="278" r:id="rId19"/>
    <p:sldId id="261" r:id="rId20"/>
    <p:sldId id="260" r:id="rId21"/>
    <p:sldId id="279" r:id="rId22"/>
    <p:sldId id="280" r:id="rId23"/>
    <p:sldId id="282" r:id="rId24"/>
    <p:sldId id="284" r:id="rId25"/>
    <p:sldId id="285" r:id="rId26"/>
    <p:sldId id="286" r:id="rId27"/>
    <p:sldId id="287" r:id="rId28"/>
    <p:sldId id="288" r:id="rId29"/>
    <p:sldId id="3071" r:id="rId30"/>
    <p:sldId id="2145706966" r:id="rId31"/>
    <p:sldId id="830" r:id="rId32"/>
    <p:sldId id="2145706969" r:id="rId33"/>
    <p:sldId id="2145706956" r:id="rId34"/>
    <p:sldId id="2145706955" r:id="rId35"/>
    <p:sldId id="362" r:id="rId36"/>
    <p:sldId id="2880" r:id="rId37"/>
    <p:sldId id="2743" r:id="rId38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nch, Dawn" initials="FD" lastIdx="2" clrIdx="0">
    <p:extLst>
      <p:ext uri="{19B8F6BF-5375-455C-9EA6-DF929625EA0E}">
        <p15:presenceInfo xmlns:p15="http://schemas.microsoft.com/office/powerpoint/2012/main" userId="S-1-5-21-484763869-329068152-682003330-44444" providerId="AD"/>
      </p:ext>
    </p:extLst>
  </p:cmAuthor>
  <p:cmAuthor id="2" name="Lopez, Kate" initials="LK" lastIdx="1" clrIdx="1">
    <p:extLst>
      <p:ext uri="{19B8F6BF-5375-455C-9EA6-DF929625EA0E}">
        <p15:presenceInfo xmlns:p15="http://schemas.microsoft.com/office/powerpoint/2012/main" userId="S-1-5-21-484763869-329068152-682003330-7252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F4970"/>
    <a:srgbClr val="79AFE1"/>
    <a:srgbClr val="8BBAE5"/>
    <a:srgbClr val="73A9DB"/>
    <a:srgbClr val="5B9BD5"/>
    <a:srgbClr val="2E75B6"/>
    <a:srgbClr val="2E6CA4"/>
    <a:srgbClr val="00B0F0"/>
    <a:srgbClr val="83CABA"/>
    <a:srgbClr val="C9FB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023" autoAdjust="0"/>
    <p:restoredTop sz="92597" autoAdjust="0"/>
  </p:normalViewPr>
  <p:slideViewPr>
    <p:cSldViewPr snapToGrid="0">
      <p:cViewPr varScale="1">
        <p:scale>
          <a:sx n="105" d="100"/>
          <a:sy n="105" d="100"/>
        </p:scale>
        <p:origin x="2436" y="102"/>
      </p:cViewPr>
      <p:guideLst>
        <p:guide orient="horz" pos="2160"/>
        <p:guide pos="2928"/>
      </p:guideLst>
    </p:cSldViewPr>
  </p:slideViewPr>
  <p:outlineViewPr>
    <p:cViewPr>
      <p:scale>
        <a:sx n="33" d="100"/>
        <a:sy n="33" d="100"/>
      </p:scale>
      <p:origin x="0" y="-229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652"/>
    </p:cViewPr>
  </p:sorterViewPr>
  <p:notesViewPr>
    <p:cSldViewPr snapToGrid="0">
      <p:cViewPr varScale="1">
        <p:scale>
          <a:sx n="82" d="100"/>
          <a:sy n="82" d="100"/>
        </p:scale>
        <p:origin x="382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54D9A3-E754-4B5C-923C-3514CD10672A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5FBA7F-DCF8-46D1-B442-D90103D8BC9B}">
      <dgm:prSet phldrT="[Text]" custT="1"/>
      <dgm:spPr/>
      <dgm:t>
        <a:bodyPr/>
        <a:lstStyle/>
        <a:p>
          <a:r>
            <a:rPr lang="en-US" sz="800" dirty="0"/>
            <a:t>2008</a:t>
          </a:r>
        </a:p>
        <a:p>
          <a:r>
            <a:rPr lang="en-US" sz="800" dirty="0"/>
            <a:t>1</a:t>
          </a:r>
          <a:r>
            <a:rPr lang="en-US" sz="800" baseline="30000" dirty="0"/>
            <a:t>st</a:t>
          </a:r>
          <a:r>
            <a:rPr lang="en-US" sz="800" dirty="0"/>
            <a:t> Cardiac Cath Lab Opens</a:t>
          </a:r>
          <a:r>
            <a:rPr lang="en-US" sz="800" dirty="0">
              <a:latin typeface="Calibri Light" panose="020F0302020204030204"/>
            </a:rPr>
            <a:t> </a:t>
          </a:r>
          <a:endParaRPr lang="en-US" sz="800" dirty="0"/>
        </a:p>
      </dgm:t>
    </dgm:pt>
    <dgm:pt modelId="{5AA163EA-7811-42DF-9E6A-7F37DB0C9504}" type="parTrans" cxnId="{71FE276A-C334-4160-9CA5-3DC255CEC558}">
      <dgm:prSet/>
      <dgm:spPr/>
      <dgm:t>
        <a:bodyPr/>
        <a:lstStyle/>
        <a:p>
          <a:endParaRPr lang="en-US"/>
        </a:p>
      </dgm:t>
    </dgm:pt>
    <dgm:pt modelId="{E3A3DE53-F11C-451F-8DC9-522E0B65737A}" type="sibTrans" cxnId="{71FE276A-C334-4160-9CA5-3DC255CEC558}">
      <dgm:prSet/>
      <dgm:spPr/>
      <dgm:t>
        <a:bodyPr/>
        <a:lstStyle/>
        <a:p>
          <a:endParaRPr lang="en-US"/>
        </a:p>
      </dgm:t>
    </dgm:pt>
    <dgm:pt modelId="{E3DEF364-32AD-44BA-8C1C-78CE8AD93D4E}">
      <dgm:prSet phldrT="[Text]" custT="1"/>
      <dgm:spPr/>
      <dgm:t>
        <a:bodyPr/>
        <a:lstStyle/>
        <a:p>
          <a:r>
            <a:rPr lang="en-US" sz="800" dirty="0"/>
            <a:t>2015</a:t>
          </a:r>
          <a:r>
            <a:rPr lang="en-US" sz="800" dirty="0">
              <a:latin typeface="Calibri Light" panose="020F0302020204030204"/>
            </a:rPr>
            <a:t>  </a:t>
          </a:r>
          <a:endParaRPr lang="en-US" sz="800" dirty="0"/>
        </a:p>
        <a:p>
          <a:r>
            <a:rPr lang="en-US" sz="800" dirty="0"/>
            <a:t>2</a:t>
          </a:r>
          <a:r>
            <a:rPr lang="en-US" sz="800" baseline="30000" dirty="0"/>
            <a:t>nd</a:t>
          </a:r>
          <a:r>
            <a:rPr lang="en-US" sz="800" dirty="0"/>
            <a:t> Cardiac Cath Lab Opens</a:t>
          </a:r>
        </a:p>
      </dgm:t>
    </dgm:pt>
    <dgm:pt modelId="{7AE4D939-D08F-4356-805C-BC400E805241}" type="parTrans" cxnId="{0F4528EE-4914-4F1E-BC0B-7CBC85D8C6A1}">
      <dgm:prSet/>
      <dgm:spPr/>
      <dgm:t>
        <a:bodyPr/>
        <a:lstStyle/>
        <a:p>
          <a:endParaRPr lang="en-US"/>
        </a:p>
      </dgm:t>
    </dgm:pt>
    <dgm:pt modelId="{483DAF15-9B52-45AF-9E3C-C87D7C90321B}" type="sibTrans" cxnId="{0F4528EE-4914-4F1E-BC0B-7CBC85D8C6A1}">
      <dgm:prSet/>
      <dgm:spPr/>
      <dgm:t>
        <a:bodyPr/>
        <a:lstStyle/>
        <a:p>
          <a:endParaRPr lang="en-US"/>
        </a:p>
      </dgm:t>
    </dgm:pt>
    <dgm:pt modelId="{4CE01FB0-D012-496A-9F27-2B22F3388E11}">
      <dgm:prSet phldrT="[Text]" custT="1"/>
      <dgm:spPr/>
      <dgm:t>
        <a:bodyPr/>
        <a:lstStyle/>
        <a:p>
          <a:r>
            <a:rPr lang="en-US" sz="800" dirty="0"/>
            <a:t>2018</a:t>
          </a:r>
          <a:r>
            <a:rPr lang="en-US" sz="800" dirty="0">
              <a:latin typeface="Calibri Light" panose="020F0302020204030204"/>
            </a:rPr>
            <a:t> </a:t>
          </a:r>
        </a:p>
        <a:p>
          <a:r>
            <a:rPr lang="en-US" sz="800" dirty="0"/>
            <a:t>EP Program Begins</a:t>
          </a:r>
          <a:r>
            <a:rPr lang="en-US" sz="800" dirty="0">
              <a:latin typeface="Calibri Light" panose="020F0302020204030204"/>
            </a:rPr>
            <a:t> </a:t>
          </a:r>
          <a:r>
            <a:rPr lang="en-US" sz="800" dirty="0"/>
            <a:t> A.Flutter/SVT Catheter Ablations</a:t>
          </a:r>
        </a:p>
      </dgm:t>
    </dgm:pt>
    <dgm:pt modelId="{9AFBAEAA-9358-4EC1-97A8-486073AB7E04}" type="parTrans" cxnId="{2C606CD3-D9D2-43D3-82B3-11AA795919AA}">
      <dgm:prSet/>
      <dgm:spPr/>
      <dgm:t>
        <a:bodyPr/>
        <a:lstStyle/>
        <a:p>
          <a:endParaRPr lang="en-US"/>
        </a:p>
      </dgm:t>
    </dgm:pt>
    <dgm:pt modelId="{563A2132-3BCC-4867-BEA1-DDAD99CEB0A6}" type="sibTrans" cxnId="{2C606CD3-D9D2-43D3-82B3-11AA795919AA}">
      <dgm:prSet/>
      <dgm:spPr/>
      <dgm:t>
        <a:bodyPr/>
        <a:lstStyle/>
        <a:p>
          <a:endParaRPr lang="en-US"/>
        </a:p>
      </dgm:t>
    </dgm:pt>
    <dgm:pt modelId="{61E2EBD9-32BC-471D-987F-C12012A326A0}">
      <dgm:prSet phldrT="[Text]" custT="1"/>
      <dgm:spPr/>
      <dgm:t>
        <a:bodyPr/>
        <a:lstStyle/>
        <a:p>
          <a:r>
            <a:rPr lang="en-US" sz="800" dirty="0"/>
            <a:t>2018</a:t>
          </a:r>
          <a:r>
            <a:rPr lang="en-US" sz="800" dirty="0">
              <a:latin typeface="Calibri Light" panose="020F0302020204030204"/>
            </a:rPr>
            <a:t>   </a:t>
          </a:r>
        </a:p>
        <a:p>
          <a:r>
            <a:rPr lang="en-US" sz="800" dirty="0"/>
            <a:t> 1</a:t>
          </a:r>
          <a:r>
            <a:rPr lang="en-US" sz="800" baseline="30000" dirty="0"/>
            <a:t>st</a:t>
          </a:r>
          <a:r>
            <a:rPr lang="en-US" sz="800" dirty="0"/>
            <a:t> Micra Leadless PPM</a:t>
          </a:r>
        </a:p>
      </dgm:t>
    </dgm:pt>
    <dgm:pt modelId="{A748BDFE-BC00-4781-96D8-0CE125FEC8C0}" type="parTrans" cxnId="{DB5839E7-C85A-470C-9EAB-1318BCE84408}">
      <dgm:prSet/>
      <dgm:spPr/>
      <dgm:t>
        <a:bodyPr/>
        <a:lstStyle/>
        <a:p>
          <a:endParaRPr lang="en-US"/>
        </a:p>
      </dgm:t>
    </dgm:pt>
    <dgm:pt modelId="{C56783C4-0799-4315-9B4E-4D0842D562FF}" type="sibTrans" cxnId="{DB5839E7-C85A-470C-9EAB-1318BCE84408}">
      <dgm:prSet/>
      <dgm:spPr/>
      <dgm:t>
        <a:bodyPr/>
        <a:lstStyle/>
        <a:p>
          <a:endParaRPr lang="en-US"/>
        </a:p>
      </dgm:t>
    </dgm:pt>
    <dgm:pt modelId="{B02198F8-B03F-4620-ACC9-78ADC14B5165}">
      <dgm:prSet custT="1"/>
      <dgm:spPr/>
      <dgm:t>
        <a:bodyPr/>
        <a:lstStyle/>
        <a:p>
          <a:r>
            <a:rPr lang="en-US" sz="800" dirty="0"/>
            <a:t>2021</a:t>
          </a:r>
          <a:r>
            <a:rPr lang="en-US" sz="800" dirty="0">
              <a:latin typeface="Calibri Light" panose="020F0302020204030204"/>
            </a:rPr>
            <a:t>      </a:t>
          </a:r>
        </a:p>
        <a:p>
          <a:r>
            <a:rPr lang="en-US" sz="800" dirty="0"/>
            <a:t>Open Heart Surgery and AF/VT Ablations</a:t>
          </a:r>
        </a:p>
      </dgm:t>
    </dgm:pt>
    <dgm:pt modelId="{C8F6CED1-201E-41B7-B0DE-802822982D51}" type="parTrans" cxnId="{C0090656-91B4-4A80-8391-222B21D5CB3F}">
      <dgm:prSet/>
      <dgm:spPr/>
      <dgm:t>
        <a:bodyPr/>
        <a:lstStyle/>
        <a:p>
          <a:endParaRPr lang="en-US"/>
        </a:p>
      </dgm:t>
    </dgm:pt>
    <dgm:pt modelId="{2F6FBE63-D203-4CC3-8CB2-B586DDFBD152}" type="sibTrans" cxnId="{C0090656-91B4-4A80-8391-222B21D5CB3F}">
      <dgm:prSet/>
      <dgm:spPr/>
      <dgm:t>
        <a:bodyPr/>
        <a:lstStyle/>
        <a:p>
          <a:endParaRPr lang="en-US"/>
        </a:p>
      </dgm:t>
    </dgm:pt>
    <dgm:pt modelId="{7C17A9DF-4202-458A-8702-2265785C1ED5}">
      <dgm:prSet custT="1"/>
      <dgm:spPr/>
      <dgm:t>
        <a:bodyPr/>
        <a:lstStyle/>
        <a:p>
          <a:r>
            <a:rPr lang="en-US" sz="800" dirty="0">
              <a:latin typeface="Calibri Light" panose="020F0302020204030204"/>
            </a:rPr>
            <a:t>2021    </a:t>
          </a:r>
        </a:p>
        <a:p>
          <a:r>
            <a:rPr lang="en-US" sz="800" dirty="0"/>
            <a:t>Shockwave Intravascular Lithotripsy</a:t>
          </a:r>
        </a:p>
      </dgm:t>
    </dgm:pt>
    <dgm:pt modelId="{11DF0069-B57C-4373-BB35-F65AFA6A1478}" type="parTrans" cxnId="{C4A681FC-5E42-469A-84F0-2E29A5C545E8}">
      <dgm:prSet/>
      <dgm:spPr/>
      <dgm:t>
        <a:bodyPr/>
        <a:lstStyle/>
        <a:p>
          <a:endParaRPr lang="en-US"/>
        </a:p>
      </dgm:t>
    </dgm:pt>
    <dgm:pt modelId="{69474D45-7E7E-4962-BC36-632A7127A2BA}" type="sibTrans" cxnId="{C4A681FC-5E42-469A-84F0-2E29A5C545E8}">
      <dgm:prSet/>
      <dgm:spPr/>
      <dgm:t>
        <a:bodyPr/>
        <a:lstStyle/>
        <a:p>
          <a:endParaRPr lang="en-US"/>
        </a:p>
      </dgm:t>
    </dgm:pt>
    <dgm:pt modelId="{F29BA069-60EF-483F-9633-914F79DD571A}">
      <dgm:prSet custT="1"/>
      <dgm:spPr/>
      <dgm:t>
        <a:bodyPr/>
        <a:lstStyle/>
        <a:p>
          <a:r>
            <a:rPr lang="en-US" sz="800" dirty="0"/>
            <a:t>2022</a:t>
          </a:r>
          <a:r>
            <a:rPr lang="en-US" sz="800" dirty="0">
              <a:latin typeface="Calibri Light" panose="020F0302020204030204"/>
            </a:rPr>
            <a:t> </a:t>
          </a:r>
          <a:r>
            <a:rPr lang="en-US" sz="800" dirty="0"/>
            <a:t> </a:t>
          </a:r>
        </a:p>
        <a:p>
          <a:r>
            <a:rPr lang="en-US" sz="800" dirty="0"/>
            <a:t>Hybrid OR opens</a:t>
          </a:r>
        </a:p>
      </dgm:t>
    </dgm:pt>
    <dgm:pt modelId="{8C0ED85A-E0CB-4490-A985-00CFFDEFE0DC}" type="parTrans" cxnId="{87D6DD5F-E53F-4B77-9479-11C229BEA2E1}">
      <dgm:prSet/>
      <dgm:spPr/>
      <dgm:t>
        <a:bodyPr/>
        <a:lstStyle/>
        <a:p>
          <a:endParaRPr lang="en-US"/>
        </a:p>
      </dgm:t>
    </dgm:pt>
    <dgm:pt modelId="{9617BD44-4B5D-4D2D-9A5A-A8626A71B31C}" type="sibTrans" cxnId="{87D6DD5F-E53F-4B77-9479-11C229BEA2E1}">
      <dgm:prSet/>
      <dgm:spPr/>
      <dgm:t>
        <a:bodyPr/>
        <a:lstStyle/>
        <a:p>
          <a:endParaRPr lang="en-US"/>
        </a:p>
      </dgm:t>
    </dgm:pt>
    <dgm:pt modelId="{CA8F4579-328D-4B4F-B3B5-F9D78CDBCE39}">
      <dgm:prSet custT="1"/>
      <dgm:spPr/>
      <dgm:t>
        <a:bodyPr/>
        <a:lstStyle/>
        <a:p>
          <a:r>
            <a:rPr lang="en-US" sz="800" dirty="0"/>
            <a:t>2022  New ICU Opens</a:t>
          </a:r>
        </a:p>
      </dgm:t>
    </dgm:pt>
    <dgm:pt modelId="{91C3EBD5-89BD-4040-93A1-19CE17931266}" type="parTrans" cxnId="{5D83FB76-055F-4546-8152-DE8A613E0C8F}">
      <dgm:prSet/>
      <dgm:spPr/>
      <dgm:t>
        <a:bodyPr/>
        <a:lstStyle/>
        <a:p>
          <a:endParaRPr lang="en-US"/>
        </a:p>
      </dgm:t>
    </dgm:pt>
    <dgm:pt modelId="{EFE2FCB7-3CB2-4AF7-9114-E6054637F73B}" type="sibTrans" cxnId="{5D83FB76-055F-4546-8152-DE8A613E0C8F}">
      <dgm:prSet/>
      <dgm:spPr/>
      <dgm:t>
        <a:bodyPr/>
        <a:lstStyle/>
        <a:p>
          <a:endParaRPr lang="en-US"/>
        </a:p>
      </dgm:t>
    </dgm:pt>
    <dgm:pt modelId="{119A051E-8B6F-4513-A139-A3711CF708B2}">
      <dgm:prSet custT="1"/>
      <dgm:spPr/>
      <dgm:t>
        <a:bodyPr/>
        <a:lstStyle/>
        <a:p>
          <a:pPr rtl="0"/>
          <a:r>
            <a:rPr lang="en-US" sz="800" b="1" dirty="0">
              <a:latin typeface="Calibri Light" panose="020F0302020204030204"/>
            </a:rPr>
            <a:t>2022 </a:t>
          </a:r>
        </a:p>
        <a:p>
          <a:r>
            <a:rPr lang="en-US" sz="800" b="1" dirty="0">
              <a:latin typeface="Calibri Light" panose="020F0302020204030204"/>
            </a:rPr>
            <a:t>1st Watchman</a:t>
          </a:r>
          <a:endParaRPr lang="en-US" sz="800" b="1" dirty="0"/>
        </a:p>
      </dgm:t>
    </dgm:pt>
    <dgm:pt modelId="{AF26B461-0118-489F-8D59-F541AF4966D4}" type="parTrans" cxnId="{530ACC3C-5CEC-429A-9940-635FB31B0551}">
      <dgm:prSet/>
      <dgm:spPr/>
      <dgm:t>
        <a:bodyPr/>
        <a:lstStyle/>
        <a:p>
          <a:endParaRPr lang="en-US"/>
        </a:p>
      </dgm:t>
    </dgm:pt>
    <dgm:pt modelId="{583F53BA-B0DD-40A3-9034-A2E7AF214837}" type="sibTrans" cxnId="{530ACC3C-5CEC-429A-9940-635FB31B0551}">
      <dgm:prSet/>
      <dgm:spPr/>
      <dgm:t>
        <a:bodyPr/>
        <a:lstStyle/>
        <a:p>
          <a:endParaRPr lang="en-US"/>
        </a:p>
      </dgm:t>
    </dgm:pt>
    <dgm:pt modelId="{4B7C81C0-3679-48BB-8F37-7FDF5844F078}">
      <dgm:prSet custT="1"/>
      <dgm:spPr/>
      <dgm:t>
        <a:bodyPr/>
        <a:lstStyle/>
        <a:p>
          <a:r>
            <a:rPr lang="en-US" sz="800" dirty="0">
              <a:solidFill>
                <a:srgbClr val="000000"/>
              </a:solidFill>
              <a:latin typeface="Calibri"/>
              <a:cs typeface="Calibri"/>
            </a:rPr>
            <a:t>2023 Advanced </a:t>
          </a:r>
          <a:r>
            <a:rPr lang="en-US" sz="800" baseline="0" dirty="0">
              <a:solidFill>
                <a:srgbClr val="000000"/>
              </a:solidFill>
              <a:latin typeface="Calibri"/>
              <a:cs typeface="Calibri"/>
            </a:rPr>
            <a:t>Cardiac</a:t>
          </a:r>
          <a:r>
            <a:rPr lang="en-US" sz="800" dirty="0">
              <a:solidFill>
                <a:srgbClr val="000000"/>
              </a:solidFill>
              <a:latin typeface="Calibri"/>
              <a:cs typeface="Calibri"/>
            </a:rPr>
            <a:t> Imaging </a:t>
          </a:r>
          <a:endParaRPr lang="en-US" sz="800" dirty="0"/>
        </a:p>
      </dgm:t>
    </dgm:pt>
    <dgm:pt modelId="{5A486F8D-3312-4A5C-A2C7-2420F7DD4CE1}" type="parTrans" cxnId="{2A447516-9418-44B4-914E-3919B1B2D1ED}">
      <dgm:prSet/>
      <dgm:spPr/>
      <dgm:t>
        <a:bodyPr/>
        <a:lstStyle/>
        <a:p>
          <a:endParaRPr lang="en-US"/>
        </a:p>
      </dgm:t>
    </dgm:pt>
    <dgm:pt modelId="{91951D88-3851-400A-89A1-CECF4BE5CEF7}" type="sibTrans" cxnId="{2A447516-9418-44B4-914E-3919B1B2D1ED}">
      <dgm:prSet/>
      <dgm:spPr/>
      <dgm:t>
        <a:bodyPr/>
        <a:lstStyle/>
        <a:p>
          <a:endParaRPr lang="en-US"/>
        </a:p>
      </dgm:t>
    </dgm:pt>
    <dgm:pt modelId="{2EADEE56-F157-4AAC-B2C3-E8078DED20CF}" type="pres">
      <dgm:prSet presAssocID="{5054D9A3-E754-4B5C-923C-3514CD10672A}" presName="Name0" presStyleCnt="0">
        <dgm:presLayoutVars>
          <dgm:dir/>
          <dgm:resizeHandles val="exact"/>
        </dgm:presLayoutVars>
      </dgm:prSet>
      <dgm:spPr/>
    </dgm:pt>
    <dgm:pt modelId="{A4344EDE-9B21-4D33-B4A8-C6603ED4DEAB}" type="pres">
      <dgm:prSet presAssocID="{5054D9A3-E754-4B5C-923C-3514CD10672A}" presName="arrow" presStyleLbl="bgShp" presStyleIdx="0" presStyleCnt="1"/>
      <dgm:spPr/>
    </dgm:pt>
    <dgm:pt modelId="{3384045D-FA8E-4132-8881-668B12B7A41B}" type="pres">
      <dgm:prSet presAssocID="{5054D9A3-E754-4B5C-923C-3514CD10672A}" presName="points" presStyleCnt="0"/>
      <dgm:spPr/>
    </dgm:pt>
    <dgm:pt modelId="{CD391C85-1097-4B43-BDDB-3E47359B5080}" type="pres">
      <dgm:prSet presAssocID="{D15FBA7F-DCF8-46D1-B442-D90103D8BC9B}" presName="compositeA" presStyleCnt="0"/>
      <dgm:spPr/>
    </dgm:pt>
    <dgm:pt modelId="{9A2F0AEB-DC5C-452A-A0C0-056C9D20AB1D}" type="pres">
      <dgm:prSet presAssocID="{D15FBA7F-DCF8-46D1-B442-D90103D8BC9B}" presName="textA" presStyleLbl="revTx" presStyleIdx="0" presStyleCnt="10" custScaleX="203601">
        <dgm:presLayoutVars>
          <dgm:bulletEnabled val="1"/>
        </dgm:presLayoutVars>
      </dgm:prSet>
      <dgm:spPr/>
    </dgm:pt>
    <dgm:pt modelId="{DC8FF4EB-45D7-4C48-9199-7EA208F75DE0}" type="pres">
      <dgm:prSet presAssocID="{D15FBA7F-DCF8-46D1-B442-D90103D8BC9B}" presName="circleA" presStyleLbl="node1" presStyleIdx="0" presStyleCnt="10"/>
      <dgm:spPr/>
    </dgm:pt>
    <dgm:pt modelId="{A6F49B2E-3D5D-4630-9E3E-9E2414EEADF1}" type="pres">
      <dgm:prSet presAssocID="{D15FBA7F-DCF8-46D1-B442-D90103D8BC9B}" presName="spaceA" presStyleCnt="0"/>
      <dgm:spPr/>
    </dgm:pt>
    <dgm:pt modelId="{215124BF-AD52-4EB5-8B3A-EB464A4AA8AC}" type="pres">
      <dgm:prSet presAssocID="{E3A3DE53-F11C-451F-8DC9-522E0B65737A}" presName="space" presStyleCnt="0"/>
      <dgm:spPr/>
    </dgm:pt>
    <dgm:pt modelId="{C839EBAF-4944-40C2-AA77-FC8338B80249}" type="pres">
      <dgm:prSet presAssocID="{E3DEF364-32AD-44BA-8C1C-78CE8AD93D4E}" presName="compositeB" presStyleCnt="0"/>
      <dgm:spPr/>
    </dgm:pt>
    <dgm:pt modelId="{11B72048-A56A-40F9-9E65-C1ECBD99A0B4}" type="pres">
      <dgm:prSet presAssocID="{E3DEF364-32AD-44BA-8C1C-78CE8AD93D4E}" presName="textB" presStyleLbl="revTx" presStyleIdx="1" presStyleCnt="10" custScaleX="247831">
        <dgm:presLayoutVars>
          <dgm:bulletEnabled val="1"/>
        </dgm:presLayoutVars>
      </dgm:prSet>
      <dgm:spPr/>
    </dgm:pt>
    <dgm:pt modelId="{04F9E704-8E06-4482-8F97-D2C842DDEB20}" type="pres">
      <dgm:prSet presAssocID="{E3DEF364-32AD-44BA-8C1C-78CE8AD93D4E}" presName="circleB" presStyleLbl="node1" presStyleIdx="1" presStyleCnt="10"/>
      <dgm:spPr/>
    </dgm:pt>
    <dgm:pt modelId="{488264F7-0E97-4588-AAF7-D96AAE5C57B0}" type="pres">
      <dgm:prSet presAssocID="{E3DEF364-32AD-44BA-8C1C-78CE8AD93D4E}" presName="spaceB" presStyleCnt="0"/>
      <dgm:spPr/>
    </dgm:pt>
    <dgm:pt modelId="{12C95BDB-1ECD-4E69-BEDE-384C9D0EF955}" type="pres">
      <dgm:prSet presAssocID="{483DAF15-9B52-45AF-9E3C-C87D7C90321B}" presName="space" presStyleCnt="0"/>
      <dgm:spPr/>
    </dgm:pt>
    <dgm:pt modelId="{FA5C822B-6757-4045-B024-01B5738F6B71}" type="pres">
      <dgm:prSet presAssocID="{4CE01FB0-D012-496A-9F27-2B22F3388E11}" presName="compositeA" presStyleCnt="0"/>
      <dgm:spPr/>
    </dgm:pt>
    <dgm:pt modelId="{F7520FE3-91F2-43BC-9009-F2AA575686BD}" type="pres">
      <dgm:prSet presAssocID="{4CE01FB0-D012-496A-9F27-2B22F3388E11}" presName="textA" presStyleLbl="revTx" presStyleIdx="2" presStyleCnt="10" custScaleX="257359">
        <dgm:presLayoutVars>
          <dgm:bulletEnabled val="1"/>
        </dgm:presLayoutVars>
      </dgm:prSet>
      <dgm:spPr/>
    </dgm:pt>
    <dgm:pt modelId="{D32270D6-FC24-4454-B9F3-BBA7B81A4026}" type="pres">
      <dgm:prSet presAssocID="{4CE01FB0-D012-496A-9F27-2B22F3388E11}" presName="circleA" presStyleLbl="node1" presStyleIdx="2" presStyleCnt="10"/>
      <dgm:spPr/>
    </dgm:pt>
    <dgm:pt modelId="{95C1736F-98C3-405D-B6E2-BAFBB9E29AFD}" type="pres">
      <dgm:prSet presAssocID="{4CE01FB0-D012-496A-9F27-2B22F3388E11}" presName="spaceA" presStyleCnt="0"/>
      <dgm:spPr/>
    </dgm:pt>
    <dgm:pt modelId="{DCF80D96-D76D-4595-8E64-B7F696B7E150}" type="pres">
      <dgm:prSet presAssocID="{563A2132-3BCC-4867-BEA1-DDAD99CEB0A6}" presName="space" presStyleCnt="0"/>
      <dgm:spPr/>
    </dgm:pt>
    <dgm:pt modelId="{C0751748-E839-43FB-9FA5-0E2E2868D476}" type="pres">
      <dgm:prSet presAssocID="{61E2EBD9-32BC-471D-987F-C12012A326A0}" presName="compositeB" presStyleCnt="0"/>
      <dgm:spPr/>
    </dgm:pt>
    <dgm:pt modelId="{84E4DC04-134C-4C0C-9948-3DCA08BD764F}" type="pres">
      <dgm:prSet presAssocID="{61E2EBD9-32BC-471D-987F-C12012A326A0}" presName="textB" presStyleLbl="revTx" presStyleIdx="3" presStyleCnt="10" custScaleX="246995">
        <dgm:presLayoutVars>
          <dgm:bulletEnabled val="1"/>
        </dgm:presLayoutVars>
      </dgm:prSet>
      <dgm:spPr/>
    </dgm:pt>
    <dgm:pt modelId="{8556ABEE-B366-43A0-8671-1331BA21932D}" type="pres">
      <dgm:prSet presAssocID="{61E2EBD9-32BC-471D-987F-C12012A326A0}" presName="circleB" presStyleLbl="node1" presStyleIdx="3" presStyleCnt="10"/>
      <dgm:spPr/>
    </dgm:pt>
    <dgm:pt modelId="{90032155-9E5D-4123-A066-BE9693DE0CF0}" type="pres">
      <dgm:prSet presAssocID="{61E2EBD9-32BC-471D-987F-C12012A326A0}" presName="spaceB" presStyleCnt="0"/>
      <dgm:spPr/>
    </dgm:pt>
    <dgm:pt modelId="{460ACD6A-D295-42CA-99CD-74D381FCFB98}" type="pres">
      <dgm:prSet presAssocID="{C56783C4-0799-4315-9B4E-4D0842D562FF}" presName="space" presStyleCnt="0"/>
      <dgm:spPr/>
    </dgm:pt>
    <dgm:pt modelId="{E5FBF4A5-24C6-45F9-BC3E-0C956C0C9D5B}" type="pres">
      <dgm:prSet presAssocID="{B02198F8-B03F-4620-ACC9-78ADC14B5165}" presName="compositeA" presStyleCnt="0"/>
      <dgm:spPr/>
    </dgm:pt>
    <dgm:pt modelId="{271A2CD9-42A2-4956-BB1C-3EECDA3050B7}" type="pres">
      <dgm:prSet presAssocID="{B02198F8-B03F-4620-ACC9-78ADC14B5165}" presName="textA" presStyleLbl="revTx" presStyleIdx="4" presStyleCnt="10" custScaleX="261708">
        <dgm:presLayoutVars>
          <dgm:bulletEnabled val="1"/>
        </dgm:presLayoutVars>
      </dgm:prSet>
      <dgm:spPr/>
    </dgm:pt>
    <dgm:pt modelId="{C16837CB-5408-4FA8-BFB3-5D9129858186}" type="pres">
      <dgm:prSet presAssocID="{B02198F8-B03F-4620-ACC9-78ADC14B5165}" presName="circleA" presStyleLbl="node1" presStyleIdx="4" presStyleCnt="10"/>
      <dgm:spPr/>
    </dgm:pt>
    <dgm:pt modelId="{5EF4C1D1-3324-418A-8099-491012409D7D}" type="pres">
      <dgm:prSet presAssocID="{B02198F8-B03F-4620-ACC9-78ADC14B5165}" presName="spaceA" presStyleCnt="0"/>
      <dgm:spPr/>
    </dgm:pt>
    <dgm:pt modelId="{08B5067B-8FDA-4B6A-9A36-849C87C31F4C}" type="pres">
      <dgm:prSet presAssocID="{2F6FBE63-D203-4CC3-8CB2-B586DDFBD152}" presName="space" presStyleCnt="0"/>
      <dgm:spPr/>
    </dgm:pt>
    <dgm:pt modelId="{B59F9848-E8B6-40D1-9574-174BDBFEC6C3}" type="pres">
      <dgm:prSet presAssocID="{7C17A9DF-4202-458A-8702-2265785C1ED5}" presName="compositeB" presStyleCnt="0"/>
      <dgm:spPr/>
    </dgm:pt>
    <dgm:pt modelId="{64445BE3-CE4F-4F51-B894-47A2C2ABD3ED}" type="pres">
      <dgm:prSet presAssocID="{7C17A9DF-4202-458A-8702-2265785C1ED5}" presName="textB" presStyleLbl="revTx" presStyleIdx="5" presStyleCnt="10" custScaleX="178707">
        <dgm:presLayoutVars>
          <dgm:bulletEnabled val="1"/>
        </dgm:presLayoutVars>
      </dgm:prSet>
      <dgm:spPr/>
    </dgm:pt>
    <dgm:pt modelId="{82105E35-A805-4F48-AECE-04DE49539883}" type="pres">
      <dgm:prSet presAssocID="{7C17A9DF-4202-458A-8702-2265785C1ED5}" presName="circleB" presStyleLbl="node1" presStyleIdx="5" presStyleCnt="10"/>
      <dgm:spPr/>
    </dgm:pt>
    <dgm:pt modelId="{8CB00BD0-0E33-4462-BD30-2F7C2A34BF7C}" type="pres">
      <dgm:prSet presAssocID="{7C17A9DF-4202-458A-8702-2265785C1ED5}" presName="spaceB" presStyleCnt="0"/>
      <dgm:spPr/>
    </dgm:pt>
    <dgm:pt modelId="{88633898-3A0F-4CB9-981C-CE7B8E58DC25}" type="pres">
      <dgm:prSet presAssocID="{69474D45-7E7E-4962-BC36-632A7127A2BA}" presName="space" presStyleCnt="0"/>
      <dgm:spPr/>
    </dgm:pt>
    <dgm:pt modelId="{6733AAD3-62E9-47DC-A2DD-2B60BAD80416}" type="pres">
      <dgm:prSet presAssocID="{F29BA069-60EF-483F-9633-914F79DD571A}" presName="compositeA" presStyleCnt="0"/>
      <dgm:spPr/>
    </dgm:pt>
    <dgm:pt modelId="{2318F3FB-43C1-4697-B130-2D07F0820598}" type="pres">
      <dgm:prSet presAssocID="{F29BA069-60EF-483F-9633-914F79DD571A}" presName="textA" presStyleLbl="revTx" presStyleIdx="6" presStyleCnt="10" custScaleX="217191">
        <dgm:presLayoutVars>
          <dgm:bulletEnabled val="1"/>
        </dgm:presLayoutVars>
      </dgm:prSet>
      <dgm:spPr/>
    </dgm:pt>
    <dgm:pt modelId="{F8B92E50-8C34-496C-AEF0-3F6AA70B9A8F}" type="pres">
      <dgm:prSet presAssocID="{F29BA069-60EF-483F-9633-914F79DD571A}" presName="circleA" presStyleLbl="node1" presStyleIdx="6" presStyleCnt="10"/>
      <dgm:spPr/>
    </dgm:pt>
    <dgm:pt modelId="{0F397C9C-AA8F-41A2-8DC5-DD291F523134}" type="pres">
      <dgm:prSet presAssocID="{F29BA069-60EF-483F-9633-914F79DD571A}" presName="spaceA" presStyleCnt="0"/>
      <dgm:spPr/>
    </dgm:pt>
    <dgm:pt modelId="{EF4FF96B-E846-4D63-AD87-0127C6B152FF}" type="pres">
      <dgm:prSet presAssocID="{9617BD44-4B5D-4D2D-9A5A-A8626A71B31C}" presName="space" presStyleCnt="0"/>
      <dgm:spPr/>
    </dgm:pt>
    <dgm:pt modelId="{8F1B0002-DA2E-4FBE-AD1E-4F83C04F6907}" type="pres">
      <dgm:prSet presAssocID="{CA8F4579-328D-4B4F-B3B5-F9D78CDBCE39}" presName="compositeB" presStyleCnt="0"/>
      <dgm:spPr/>
    </dgm:pt>
    <dgm:pt modelId="{E161B3AA-5A9D-4635-8C23-D17DF076C499}" type="pres">
      <dgm:prSet presAssocID="{CA8F4579-328D-4B4F-B3B5-F9D78CDBCE39}" presName="textB" presStyleLbl="revTx" presStyleIdx="7" presStyleCnt="10">
        <dgm:presLayoutVars>
          <dgm:bulletEnabled val="1"/>
        </dgm:presLayoutVars>
      </dgm:prSet>
      <dgm:spPr/>
    </dgm:pt>
    <dgm:pt modelId="{2C831810-486E-4AEA-A0BE-7932C1AD1F05}" type="pres">
      <dgm:prSet presAssocID="{CA8F4579-328D-4B4F-B3B5-F9D78CDBCE39}" presName="circleB" presStyleLbl="node1" presStyleIdx="7" presStyleCnt="10"/>
      <dgm:spPr/>
    </dgm:pt>
    <dgm:pt modelId="{F29292F9-93A6-4364-81FA-7B138D8B1802}" type="pres">
      <dgm:prSet presAssocID="{CA8F4579-328D-4B4F-B3B5-F9D78CDBCE39}" presName="spaceB" presStyleCnt="0"/>
      <dgm:spPr/>
    </dgm:pt>
    <dgm:pt modelId="{917367EE-4E79-4A6E-B112-4239A7E21A26}" type="pres">
      <dgm:prSet presAssocID="{EFE2FCB7-3CB2-4AF7-9114-E6054637F73B}" presName="space" presStyleCnt="0"/>
      <dgm:spPr/>
    </dgm:pt>
    <dgm:pt modelId="{0615BBF0-8ECC-48F2-A170-68389B8815DD}" type="pres">
      <dgm:prSet presAssocID="{119A051E-8B6F-4513-A139-A3711CF708B2}" presName="compositeA" presStyleCnt="0"/>
      <dgm:spPr/>
    </dgm:pt>
    <dgm:pt modelId="{3658115E-DE2E-495D-B196-72860361D604}" type="pres">
      <dgm:prSet presAssocID="{119A051E-8B6F-4513-A139-A3711CF708B2}" presName="textA" presStyleLbl="revTx" presStyleIdx="8" presStyleCnt="10" custScaleX="275968">
        <dgm:presLayoutVars>
          <dgm:bulletEnabled val="1"/>
        </dgm:presLayoutVars>
      </dgm:prSet>
      <dgm:spPr/>
    </dgm:pt>
    <dgm:pt modelId="{FECE6382-8497-42B9-9DF7-BBBEB5AF5366}" type="pres">
      <dgm:prSet presAssocID="{119A051E-8B6F-4513-A139-A3711CF708B2}" presName="circleA" presStyleLbl="node1" presStyleIdx="8" presStyleCnt="10"/>
      <dgm:spPr/>
    </dgm:pt>
    <dgm:pt modelId="{3A181310-7054-47E4-908E-1DD1F318ACDF}" type="pres">
      <dgm:prSet presAssocID="{119A051E-8B6F-4513-A139-A3711CF708B2}" presName="spaceA" presStyleCnt="0"/>
      <dgm:spPr/>
    </dgm:pt>
    <dgm:pt modelId="{84E60C7B-BC2B-44CC-B309-D74F40E453E5}" type="pres">
      <dgm:prSet presAssocID="{583F53BA-B0DD-40A3-9034-A2E7AF214837}" presName="space" presStyleCnt="0"/>
      <dgm:spPr/>
    </dgm:pt>
    <dgm:pt modelId="{4B42E56A-3601-4497-AAC0-9DD5FD53FAED}" type="pres">
      <dgm:prSet presAssocID="{4B7C81C0-3679-48BB-8F37-7FDF5844F078}" presName="compositeB" presStyleCnt="0"/>
      <dgm:spPr/>
    </dgm:pt>
    <dgm:pt modelId="{99BA5EBC-AD42-43EC-A56B-A4289A24D2F1}" type="pres">
      <dgm:prSet presAssocID="{4B7C81C0-3679-48BB-8F37-7FDF5844F078}" presName="textB" presStyleLbl="revTx" presStyleIdx="9" presStyleCnt="10">
        <dgm:presLayoutVars>
          <dgm:bulletEnabled val="1"/>
        </dgm:presLayoutVars>
      </dgm:prSet>
      <dgm:spPr/>
    </dgm:pt>
    <dgm:pt modelId="{3653E27D-8E83-45FD-BA4D-24006010427D}" type="pres">
      <dgm:prSet presAssocID="{4B7C81C0-3679-48BB-8F37-7FDF5844F078}" presName="circleB" presStyleLbl="node1" presStyleIdx="9" presStyleCnt="10"/>
      <dgm:spPr/>
    </dgm:pt>
    <dgm:pt modelId="{A4CD0BC8-EFC9-4BB1-99D2-358FE6F95622}" type="pres">
      <dgm:prSet presAssocID="{4B7C81C0-3679-48BB-8F37-7FDF5844F078}" presName="spaceB" presStyleCnt="0"/>
      <dgm:spPr/>
    </dgm:pt>
  </dgm:ptLst>
  <dgm:cxnLst>
    <dgm:cxn modelId="{2A447516-9418-44B4-914E-3919B1B2D1ED}" srcId="{5054D9A3-E754-4B5C-923C-3514CD10672A}" destId="{4B7C81C0-3679-48BB-8F37-7FDF5844F078}" srcOrd="9" destOrd="0" parTransId="{5A486F8D-3312-4A5C-A2C7-2420F7DD4CE1}" sibTransId="{91951D88-3851-400A-89A1-CECF4BE5CEF7}"/>
    <dgm:cxn modelId="{5F732D17-E133-497A-813F-144E81729B57}" type="presOf" srcId="{7C17A9DF-4202-458A-8702-2265785C1ED5}" destId="{64445BE3-CE4F-4F51-B894-47A2C2ABD3ED}" srcOrd="0" destOrd="0" presId="urn:microsoft.com/office/officeart/2005/8/layout/hProcess11"/>
    <dgm:cxn modelId="{167AAC17-8F29-4A90-B81F-6E91E4F8D855}" type="presOf" srcId="{F29BA069-60EF-483F-9633-914F79DD571A}" destId="{2318F3FB-43C1-4697-B130-2D07F0820598}" srcOrd="0" destOrd="0" presId="urn:microsoft.com/office/officeart/2005/8/layout/hProcess11"/>
    <dgm:cxn modelId="{530ACC3C-5CEC-429A-9940-635FB31B0551}" srcId="{5054D9A3-E754-4B5C-923C-3514CD10672A}" destId="{119A051E-8B6F-4513-A139-A3711CF708B2}" srcOrd="8" destOrd="0" parTransId="{AF26B461-0118-489F-8D59-F541AF4966D4}" sibTransId="{583F53BA-B0DD-40A3-9034-A2E7AF214837}"/>
    <dgm:cxn modelId="{87D6DD5F-E53F-4B77-9479-11C229BEA2E1}" srcId="{5054D9A3-E754-4B5C-923C-3514CD10672A}" destId="{F29BA069-60EF-483F-9633-914F79DD571A}" srcOrd="6" destOrd="0" parTransId="{8C0ED85A-E0CB-4490-A985-00CFFDEFE0DC}" sibTransId="{9617BD44-4B5D-4D2D-9A5A-A8626A71B31C}"/>
    <dgm:cxn modelId="{FF870241-8CE8-449E-950A-6F7131AAA83C}" type="presOf" srcId="{D15FBA7F-DCF8-46D1-B442-D90103D8BC9B}" destId="{9A2F0AEB-DC5C-452A-A0C0-056C9D20AB1D}" srcOrd="0" destOrd="0" presId="urn:microsoft.com/office/officeart/2005/8/layout/hProcess11"/>
    <dgm:cxn modelId="{0D181764-35F9-4A45-8939-DE149740F70A}" type="presOf" srcId="{CA8F4579-328D-4B4F-B3B5-F9D78CDBCE39}" destId="{E161B3AA-5A9D-4635-8C23-D17DF076C499}" srcOrd="0" destOrd="0" presId="urn:microsoft.com/office/officeart/2005/8/layout/hProcess11"/>
    <dgm:cxn modelId="{71FE276A-C334-4160-9CA5-3DC255CEC558}" srcId="{5054D9A3-E754-4B5C-923C-3514CD10672A}" destId="{D15FBA7F-DCF8-46D1-B442-D90103D8BC9B}" srcOrd="0" destOrd="0" parTransId="{5AA163EA-7811-42DF-9E6A-7F37DB0C9504}" sibTransId="{E3A3DE53-F11C-451F-8DC9-522E0B65737A}"/>
    <dgm:cxn modelId="{C0090656-91B4-4A80-8391-222B21D5CB3F}" srcId="{5054D9A3-E754-4B5C-923C-3514CD10672A}" destId="{B02198F8-B03F-4620-ACC9-78ADC14B5165}" srcOrd="4" destOrd="0" parTransId="{C8F6CED1-201E-41B7-B0DE-802822982D51}" sibTransId="{2F6FBE63-D203-4CC3-8CB2-B586DDFBD152}"/>
    <dgm:cxn modelId="{5D83FB76-055F-4546-8152-DE8A613E0C8F}" srcId="{5054D9A3-E754-4B5C-923C-3514CD10672A}" destId="{CA8F4579-328D-4B4F-B3B5-F9D78CDBCE39}" srcOrd="7" destOrd="0" parTransId="{91C3EBD5-89BD-4040-93A1-19CE17931266}" sibTransId="{EFE2FCB7-3CB2-4AF7-9114-E6054637F73B}"/>
    <dgm:cxn modelId="{72FBBC9F-DD21-4373-9FD0-425E6CCC19C3}" type="presOf" srcId="{4B7C81C0-3679-48BB-8F37-7FDF5844F078}" destId="{99BA5EBC-AD42-43EC-A56B-A4289A24D2F1}" srcOrd="0" destOrd="0" presId="urn:microsoft.com/office/officeart/2005/8/layout/hProcess11"/>
    <dgm:cxn modelId="{C09A87A4-FB92-416B-9DD7-0711AD24A91A}" type="presOf" srcId="{E3DEF364-32AD-44BA-8C1C-78CE8AD93D4E}" destId="{11B72048-A56A-40F9-9E65-C1ECBD99A0B4}" srcOrd="0" destOrd="0" presId="urn:microsoft.com/office/officeart/2005/8/layout/hProcess11"/>
    <dgm:cxn modelId="{ACD035C5-0A2A-4B34-A8E3-F21D865DA3F6}" type="presOf" srcId="{4CE01FB0-D012-496A-9F27-2B22F3388E11}" destId="{F7520FE3-91F2-43BC-9009-F2AA575686BD}" srcOrd="0" destOrd="0" presId="urn:microsoft.com/office/officeart/2005/8/layout/hProcess11"/>
    <dgm:cxn modelId="{484AABD0-9931-46A2-B261-B336FBDC6278}" type="presOf" srcId="{119A051E-8B6F-4513-A139-A3711CF708B2}" destId="{3658115E-DE2E-495D-B196-72860361D604}" srcOrd="0" destOrd="0" presId="urn:microsoft.com/office/officeart/2005/8/layout/hProcess11"/>
    <dgm:cxn modelId="{2C606CD3-D9D2-43D3-82B3-11AA795919AA}" srcId="{5054D9A3-E754-4B5C-923C-3514CD10672A}" destId="{4CE01FB0-D012-496A-9F27-2B22F3388E11}" srcOrd="2" destOrd="0" parTransId="{9AFBAEAA-9358-4EC1-97A8-486073AB7E04}" sibTransId="{563A2132-3BCC-4867-BEA1-DDAD99CEB0A6}"/>
    <dgm:cxn modelId="{C8F5FBDF-6424-4C34-9ADB-DF56D0C1ACBA}" type="presOf" srcId="{B02198F8-B03F-4620-ACC9-78ADC14B5165}" destId="{271A2CD9-42A2-4956-BB1C-3EECDA3050B7}" srcOrd="0" destOrd="0" presId="urn:microsoft.com/office/officeart/2005/8/layout/hProcess11"/>
    <dgm:cxn modelId="{DB5839E7-C85A-470C-9EAB-1318BCE84408}" srcId="{5054D9A3-E754-4B5C-923C-3514CD10672A}" destId="{61E2EBD9-32BC-471D-987F-C12012A326A0}" srcOrd="3" destOrd="0" parTransId="{A748BDFE-BC00-4781-96D8-0CE125FEC8C0}" sibTransId="{C56783C4-0799-4315-9B4E-4D0842D562FF}"/>
    <dgm:cxn modelId="{1A5695E7-288A-40DD-A617-6E735CD51184}" type="presOf" srcId="{61E2EBD9-32BC-471D-987F-C12012A326A0}" destId="{84E4DC04-134C-4C0C-9948-3DCA08BD764F}" srcOrd="0" destOrd="0" presId="urn:microsoft.com/office/officeart/2005/8/layout/hProcess11"/>
    <dgm:cxn modelId="{0F4528EE-4914-4F1E-BC0B-7CBC85D8C6A1}" srcId="{5054D9A3-E754-4B5C-923C-3514CD10672A}" destId="{E3DEF364-32AD-44BA-8C1C-78CE8AD93D4E}" srcOrd="1" destOrd="0" parTransId="{7AE4D939-D08F-4356-805C-BC400E805241}" sibTransId="{483DAF15-9B52-45AF-9E3C-C87D7C90321B}"/>
    <dgm:cxn modelId="{00D19EF2-8F6D-4A72-87B2-520E76B62343}" type="presOf" srcId="{5054D9A3-E754-4B5C-923C-3514CD10672A}" destId="{2EADEE56-F157-4AAC-B2C3-E8078DED20CF}" srcOrd="0" destOrd="0" presId="urn:microsoft.com/office/officeart/2005/8/layout/hProcess11"/>
    <dgm:cxn modelId="{C4A681FC-5E42-469A-84F0-2E29A5C545E8}" srcId="{5054D9A3-E754-4B5C-923C-3514CD10672A}" destId="{7C17A9DF-4202-458A-8702-2265785C1ED5}" srcOrd="5" destOrd="0" parTransId="{11DF0069-B57C-4373-BB35-F65AFA6A1478}" sibTransId="{69474D45-7E7E-4962-BC36-632A7127A2BA}"/>
    <dgm:cxn modelId="{D3483DF7-0D27-4B17-A396-B4C1E09551D2}" type="presParOf" srcId="{2EADEE56-F157-4AAC-B2C3-E8078DED20CF}" destId="{A4344EDE-9B21-4D33-B4A8-C6603ED4DEAB}" srcOrd="0" destOrd="0" presId="urn:microsoft.com/office/officeart/2005/8/layout/hProcess11"/>
    <dgm:cxn modelId="{01371CBE-D8F4-4D6E-8908-D67A79FE4A5E}" type="presParOf" srcId="{2EADEE56-F157-4AAC-B2C3-E8078DED20CF}" destId="{3384045D-FA8E-4132-8881-668B12B7A41B}" srcOrd="1" destOrd="0" presId="urn:microsoft.com/office/officeart/2005/8/layout/hProcess11"/>
    <dgm:cxn modelId="{CE3FD959-368A-4490-8FB2-EB6E3F6037E9}" type="presParOf" srcId="{3384045D-FA8E-4132-8881-668B12B7A41B}" destId="{CD391C85-1097-4B43-BDDB-3E47359B5080}" srcOrd="0" destOrd="0" presId="urn:microsoft.com/office/officeart/2005/8/layout/hProcess11"/>
    <dgm:cxn modelId="{75207D85-9AA4-4B19-BE96-70FDCF89A658}" type="presParOf" srcId="{CD391C85-1097-4B43-BDDB-3E47359B5080}" destId="{9A2F0AEB-DC5C-452A-A0C0-056C9D20AB1D}" srcOrd="0" destOrd="0" presId="urn:microsoft.com/office/officeart/2005/8/layout/hProcess11"/>
    <dgm:cxn modelId="{AA4A86C1-B329-4B3B-90A3-D6A1BF9A55C5}" type="presParOf" srcId="{CD391C85-1097-4B43-BDDB-3E47359B5080}" destId="{DC8FF4EB-45D7-4C48-9199-7EA208F75DE0}" srcOrd="1" destOrd="0" presId="urn:microsoft.com/office/officeart/2005/8/layout/hProcess11"/>
    <dgm:cxn modelId="{2BC85068-D87F-41AD-A00E-BB04B9DF514E}" type="presParOf" srcId="{CD391C85-1097-4B43-BDDB-3E47359B5080}" destId="{A6F49B2E-3D5D-4630-9E3E-9E2414EEADF1}" srcOrd="2" destOrd="0" presId="urn:microsoft.com/office/officeart/2005/8/layout/hProcess11"/>
    <dgm:cxn modelId="{73BBA91E-7CB8-4C89-A491-98B180877DCE}" type="presParOf" srcId="{3384045D-FA8E-4132-8881-668B12B7A41B}" destId="{215124BF-AD52-4EB5-8B3A-EB464A4AA8AC}" srcOrd="1" destOrd="0" presId="urn:microsoft.com/office/officeart/2005/8/layout/hProcess11"/>
    <dgm:cxn modelId="{93C5B85B-9371-4B15-A473-95CF04185726}" type="presParOf" srcId="{3384045D-FA8E-4132-8881-668B12B7A41B}" destId="{C839EBAF-4944-40C2-AA77-FC8338B80249}" srcOrd="2" destOrd="0" presId="urn:microsoft.com/office/officeart/2005/8/layout/hProcess11"/>
    <dgm:cxn modelId="{E6C85418-FD06-42C3-86BE-9551AD07D851}" type="presParOf" srcId="{C839EBAF-4944-40C2-AA77-FC8338B80249}" destId="{11B72048-A56A-40F9-9E65-C1ECBD99A0B4}" srcOrd="0" destOrd="0" presId="urn:microsoft.com/office/officeart/2005/8/layout/hProcess11"/>
    <dgm:cxn modelId="{4F9812CB-45B2-4C52-87C6-9DACDBFB3D68}" type="presParOf" srcId="{C839EBAF-4944-40C2-AA77-FC8338B80249}" destId="{04F9E704-8E06-4482-8F97-D2C842DDEB20}" srcOrd="1" destOrd="0" presId="urn:microsoft.com/office/officeart/2005/8/layout/hProcess11"/>
    <dgm:cxn modelId="{A63BDEBE-6501-405F-ADD3-058AC9D11EAE}" type="presParOf" srcId="{C839EBAF-4944-40C2-AA77-FC8338B80249}" destId="{488264F7-0E97-4588-AAF7-D96AAE5C57B0}" srcOrd="2" destOrd="0" presId="urn:microsoft.com/office/officeart/2005/8/layout/hProcess11"/>
    <dgm:cxn modelId="{C189860E-1C4F-42A2-80EC-56354D00D9D0}" type="presParOf" srcId="{3384045D-FA8E-4132-8881-668B12B7A41B}" destId="{12C95BDB-1ECD-4E69-BEDE-384C9D0EF955}" srcOrd="3" destOrd="0" presId="urn:microsoft.com/office/officeart/2005/8/layout/hProcess11"/>
    <dgm:cxn modelId="{900B93CD-2CE0-420A-9BB4-E80B5C521431}" type="presParOf" srcId="{3384045D-FA8E-4132-8881-668B12B7A41B}" destId="{FA5C822B-6757-4045-B024-01B5738F6B71}" srcOrd="4" destOrd="0" presId="urn:microsoft.com/office/officeart/2005/8/layout/hProcess11"/>
    <dgm:cxn modelId="{94C02004-0076-4E3B-867C-352BE908D5C7}" type="presParOf" srcId="{FA5C822B-6757-4045-B024-01B5738F6B71}" destId="{F7520FE3-91F2-43BC-9009-F2AA575686BD}" srcOrd="0" destOrd="0" presId="urn:microsoft.com/office/officeart/2005/8/layout/hProcess11"/>
    <dgm:cxn modelId="{11D2CA74-5B93-4AA0-951A-17715C7D5865}" type="presParOf" srcId="{FA5C822B-6757-4045-B024-01B5738F6B71}" destId="{D32270D6-FC24-4454-B9F3-BBA7B81A4026}" srcOrd="1" destOrd="0" presId="urn:microsoft.com/office/officeart/2005/8/layout/hProcess11"/>
    <dgm:cxn modelId="{187B60C4-F864-4E84-932E-AC7AFF77A2D6}" type="presParOf" srcId="{FA5C822B-6757-4045-B024-01B5738F6B71}" destId="{95C1736F-98C3-405D-B6E2-BAFBB9E29AFD}" srcOrd="2" destOrd="0" presId="urn:microsoft.com/office/officeart/2005/8/layout/hProcess11"/>
    <dgm:cxn modelId="{E9C8AA7D-EF81-442D-9983-67F1D3C82DD1}" type="presParOf" srcId="{3384045D-FA8E-4132-8881-668B12B7A41B}" destId="{DCF80D96-D76D-4595-8E64-B7F696B7E150}" srcOrd="5" destOrd="0" presId="urn:microsoft.com/office/officeart/2005/8/layout/hProcess11"/>
    <dgm:cxn modelId="{9CF33D92-B73D-40B2-80A2-85BA09C45C33}" type="presParOf" srcId="{3384045D-FA8E-4132-8881-668B12B7A41B}" destId="{C0751748-E839-43FB-9FA5-0E2E2868D476}" srcOrd="6" destOrd="0" presId="urn:microsoft.com/office/officeart/2005/8/layout/hProcess11"/>
    <dgm:cxn modelId="{F5270B8E-40E3-497B-BBDB-D78B366FC486}" type="presParOf" srcId="{C0751748-E839-43FB-9FA5-0E2E2868D476}" destId="{84E4DC04-134C-4C0C-9948-3DCA08BD764F}" srcOrd="0" destOrd="0" presId="urn:microsoft.com/office/officeart/2005/8/layout/hProcess11"/>
    <dgm:cxn modelId="{DC1BD650-1548-4E6B-96B3-F257D8B49FB9}" type="presParOf" srcId="{C0751748-E839-43FB-9FA5-0E2E2868D476}" destId="{8556ABEE-B366-43A0-8671-1331BA21932D}" srcOrd="1" destOrd="0" presId="urn:microsoft.com/office/officeart/2005/8/layout/hProcess11"/>
    <dgm:cxn modelId="{E7AB14D8-EEE3-4BE4-9236-ABA6004B6C6B}" type="presParOf" srcId="{C0751748-E839-43FB-9FA5-0E2E2868D476}" destId="{90032155-9E5D-4123-A066-BE9693DE0CF0}" srcOrd="2" destOrd="0" presId="urn:microsoft.com/office/officeart/2005/8/layout/hProcess11"/>
    <dgm:cxn modelId="{BF33A6BE-C4E4-4ECC-9232-775D448EA8C8}" type="presParOf" srcId="{3384045D-FA8E-4132-8881-668B12B7A41B}" destId="{460ACD6A-D295-42CA-99CD-74D381FCFB98}" srcOrd="7" destOrd="0" presId="urn:microsoft.com/office/officeart/2005/8/layout/hProcess11"/>
    <dgm:cxn modelId="{F86A5160-99E6-42AC-953E-97DF59482800}" type="presParOf" srcId="{3384045D-FA8E-4132-8881-668B12B7A41B}" destId="{E5FBF4A5-24C6-45F9-BC3E-0C956C0C9D5B}" srcOrd="8" destOrd="0" presId="urn:microsoft.com/office/officeart/2005/8/layout/hProcess11"/>
    <dgm:cxn modelId="{92FE9E6C-D5BF-4553-BD31-7061059C2413}" type="presParOf" srcId="{E5FBF4A5-24C6-45F9-BC3E-0C956C0C9D5B}" destId="{271A2CD9-42A2-4956-BB1C-3EECDA3050B7}" srcOrd="0" destOrd="0" presId="urn:microsoft.com/office/officeart/2005/8/layout/hProcess11"/>
    <dgm:cxn modelId="{2FE27B75-B6AD-4851-AEAA-D80EC705143F}" type="presParOf" srcId="{E5FBF4A5-24C6-45F9-BC3E-0C956C0C9D5B}" destId="{C16837CB-5408-4FA8-BFB3-5D9129858186}" srcOrd="1" destOrd="0" presId="urn:microsoft.com/office/officeart/2005/8/layout/hProcess11"/>
    <dgm:cxn modelId="{55B69638-5158-491F-9E8B-F89BF837A1CC}" type="presParOf" srcId="{E5FBF4A5-24C6-45F9-BC3E-0C956C0C9D5B}" destId="{5EF4C1D1-3324-418A-8099-491012409D7D}" srcOrd="2" destOrd="0" presId="urn:microsoft.com/office/officeart/2005/8/layout/hProcess11"/>
    <dgm:cxn modelId="{B9D28046-8E6C-4DF8-AE0D-E5AF82B666E1}" type="presParOf" srcId="{3384045D-FA8E-4132-8881-668B12B7A41B}" destId="{08B5067B-8FDA-4B6A-9A36-849C87C31F4C}" srcOrd="9" destOrd="0" presId="urn:microsoft.com/office/officeart/2005/8/layout/hProcess11"/>
    <dgm:cxn modelId="{86562958-5C40-4217-A90D-7289EEC3D81E}" type="presParOf" srcId="{3384045D-FA8E-4132-8881-668B12B7A41B}" destId="{B59F9848-E8B6-40D1-9574-174BDBFEC6C3}" srcOrd="10" destOrd="0" presId="urn:microsoft.com/office/officeart/2005/8/layout/hProcess11"/>
    <dgm:cxn modelId="{F8DFAC22-D265-47FB-9520-5761469D8242}" type="presParOf" srcId="{B59F9848-E8B6-40D1-9574-174BDBFEC6C3}" destId="{64445BE3-CE4F-4F51-B894-47A2C2ABD3ED}" srcOrd="0" destOrd="0" presId="urn:microsoft.com/office/officeart/2005/8/layout/hProcess11"/>
    <dgm:cxn modelId="{CC0C8F35-24C2-4948-891F-34727FAFD252}" type="presParOf" srcId="{B59F9848-E8B6-40D1-9574-174BDBFEC6C3}" destId="{82105E35-A805-4F48-AECE-04DE49539883}" srcOrd="1" destOrd="0" presId="urn:microsoft.com/office/officeart/2005/8/layout/hProcess11"/>
    <dgm:cxn modelId="{58E42F96-B70D-43F6-B292-EDAF8C64C4AA}" type="presParOf" srcId="{B59F9848-E8B6-40D1-9574-174BDBFEC6C3}" destId="{8CB00BD0-0E33-4462-BD30-2F7C2A34BF7C}" srcOrd="2" destOrd="0" presId="urn:microsoft.com/office/officeart/2005/8/layout/hProcess11"/>
    <dgm:cxn modelId="{561F615A-A246-4516-9BDC-7B1551C1816C}" type="presParOf" srcId="{3384045D-FA8E-4132-8881-668B12B7A41B}" destId="{88633898-3A0F-4CB9-981C-CE7B8E58DC25}" srcOrd="11" destOrd="0" presId="urn:microsoft.com/office/officeart/2005/8/layout/hProcess11"/>
    <dgm:cxn modelId="{B6A3479E-951D-489A-ABB5-DA20E19E210C}" type="presParOf" srcId="{3384045D-FA8E-4132-8881-668B12B7A41B}" destId="{6733AAD3-62E9-47DC-A2DD-2B60BAD80416}" srcOrd="12" destOrd="0" presId="urn:microsoft.com/office/officeart/2005/8/layout/hProcess11"/>
    <dgm:cxn modelId="{7A7F864F-11BD-479A-A520-200582226E2C}" type="presParOf" srcId="{6733AAD3-62E9-47DC-A2DD-2B60BAD80416}" destId="{2318F3FB-43C1-4697-B130-2D07F0820598}" srcOrd="0" destOrd="0" presId="urn:microsoft.com/office/officeart/2005/8/layout/hProcess11"/>
    <dgm:cxn modelId="{33695EDA-BF27-4715-B4BE-16112A45B566}" type="presParOf" srcId="{6733AAD3-62E9-47DC-A2DD-2B60BAD80416}" destId="{F8B92E50-8C34-496C-AEF0-3F6AA70B9A8F}" srcOrd="1" destOrd="0" presId="urn:microsoft.com/office/officeart/2005/8/layout/hProcess11"/>
    <dgm:cxn modelId="{F04A66E5-63CC-423E-B005-B8246C2EEC89}" type="presParOf" srcId="{6733AAD3-62E9-47DC-A2DD-2B60BAD80416}" destId="{0F397C9C-AA8F-41A2-8DC5-DD291F523134}" srcOrd="2" destOrd="0" presId="urn:microsoft.com/office/officeart/2005/8/layout/hProcess11"/>
    <dgm:cxn modelId="{65254292-AFFD-4356-B90D-1D541CA4CDA0}" type="presParOf" srcId="{3384045D-FA8E-4132-8881-668B12B7A41B}" destId="{EF4FF96B-E846-4D63-AD87-0127C6B152FF}" srcOrd="13" destOrd="0" presId="urn:microsoft.com/office/officeart/2005/8/layout/hProcess11"/>
    <dgm:cxn modelId="{98CCC7E9-ACC7-4218-A26D-662B560253DC}" type="presParOf" srcId="{3384045D-FA8E-4132-8881-668B12B7A41B}" destId="{8F1B0002-DA2E-4FBE-AD1E-4F83C04F6907}" srcOrd="14" destOrd="0" presId="urn:microsoft.com/office/officeart/2005/8/layout/hProcess11"/>
    <dgm:cxn modelId="{576A98A5-872B-49BA-81F9-A3AEB73A78B4}" type="presParOf" srcId="{8F1B0002-DA2E-4FBE-AD1E-4F83C04F6907}" destId="{E161B3AA-5A9D-4635-8C23-D17DF076C499}" srcOrd="0" destOrd="0" presId="urn:microsoft.com/office/officeart/2005/8/layout/hProcess11"/>
    <dgm:cxn modelId="{DCA680EB-2495-4239-9E24-8FCF26FD27E8}" type="presParOf" srcId="{8F1B0002-DA2E-4FBE-AD1E-4F83C04F6907}" destId="{2C831810-486E-4AEA-A0BE-7932C1AD1F05}" srcOrd="1" destOrd="0" presId="urn:microsoft.com/office/officeart/2005/8/layout/hProcess11"/>
    <dgm:cxn modelId="{53D8F4BD-E8E0-4AD9-AF45-E186A1A68B9D}" type="presParOf" srcId="{8F1B0002-DA2E-4FBE-AD1E-4F83C04F6907}" destId="{F29292F9-93A6-4364-81FA-7B138D8B1802}" srcOrd="2" destOrd="0" presId="urn:microsoft.com/office/officeart/2005/8/layout/hProcess11"/>
    <dgm:cxn modelId="{30559C4B-9F17-44D7-80C1-18BEDECAF5CD}" type="presParOf" srcId="{3384045D-FA8E-4132-8881-668B12B7A41B}" destId="{917367EE-4E79-4A6E-B112-4239A7E21A26}" srcOrd="15" destOrd="0" presId="urn:microsoft.com/office/officeart/2005/8/layout/hProcess11"/>
    <dgm:cxn modelId="{0242CF38-1C7E-4C0C-B549-87F68353AE4C}" type="presParOf" srcId="{3384045D-FA8E-4132-8881-668B12B7A41B}" destId="{0615BBF0-8ECC-48F2-A170-68389B8815DD}" srcOrd="16" destOrd="0" presId="urn:microsoft.com/office/officeart/2005/8/layout/hProcess11"/>
    <dgm:cxn modelId="{74BB6F94-C2F0-477E-9099-EB758E0ECC08}" type="presParOf" srcId="{0615BBF0-8ECC-48F2-A170-68389B8815DD}" destId="{3658115E-DE2E-495D-B196-72860361D604}" srcOrd="0" destOrd="0" presId="urn:microsoft.com/office/officeart/2005/8/layout/hProcess11"/>
    <dgm:cxn modelId="{471AB03A-4421-4EE5-AACB-40573D79CA2D}" type="presParOf" srcId="{0615BBF0-8ECC-48F2-A170-68389B8815DD}" destId="{FECE6382-8497-42B9-9DF7-BBBEB5AF5366}" srcOrd="1" destOrd="0" presId="urn:microsoft.com/office/officeart/2005/8/layout/hProcess11"/>
    <dgm:cxn modelId="{FFB732D6-27E1-429B-BC23-B5610142D547}" type="presParOf" srcId="{0615BBF0-8ECC-48F2-A170-68389B8815DD}" destId="{3A181310-7054-47E4-908E-1DD1F318ACDF}" srcOrd="2" destOrd="0" presId="urn:microsoft.com/office/officeart/2005/8/layout/hProcess11"/>
    <dgm:cxn modelId="{009BB1FC-2BFD-4051-9D0C-1FF1CBB21FCC}" type="presParOf" srcId="{3384045D-FA8E-4132-8881-668B12B7A41B}" destId="{84E60C7B-BC2B-44CC-B309-D74F40E453E5}" srcOrd="17" destOrd="0" presId="urn:microsoft.com/office/officeart/2005/8/layout/hProcess11"/>
    <dgm:cxn modelId="{11DCF936-FD1F-43FE-8275-34EF929FB58D}" type="presParOf" srcId="{3384045D-FA8E-4132-8881-668B12B7A41B}" destId="{4B42E56A-3601-4497-AAC0-9DD5FD53FAED}" srcOrd="18" destOrd="0" presId="urn:microsoft.com/office/officeart/2005/8/layout/hProcess11"/>
    <dgm:cxn modelId="{4C39375A-187F-4F33-93DB-9B1A51FD6084}" type="presParOf" srcId="{4B42E56A-3601-4497-AAC0-9DD5FD53FAED}" destId="{99BA5EBC-AD42-43EC-A56B-A4289A24D2F1}" srcOrd="0" destOrd="0" presId="urn:microsoft.com/office/officeart/2005/8/layout/hProcess11"/>
    <dgm:cxn modelId="{E454A1B6-A37A-471D-993F-43A534AC6158}" type="presParOf" srcId="{4B42E56A-3601-4497-AAC0-9DD5FD53FAED}" destId="{3653E27D-8E83-45FD-BA4D-24006010427D}" srcOrd="1" destOrd="0" presId="urn:microsoft.com/office/officeart/2005/8/layout/hProcess11"/>
    <dgm:cxn modelId="{D182C3CF-D021-45A6-B145-9344C75D0ACD}" type="presParOf" srcId="{4B42E56A-3601-4497-AAC0-9DD5FD53FAED}" destId="{A4CD0BC8-EFC9-4BB1-99D2-358FE6F95622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344EDE-9B21-4D33-B4A8-C6603ED4DEAB}">
      <dsp:nvSpPr>
        <dsp:cNvPr id="0" name=""/>
        <dsp:cNvSpPr/>
      </dsp:nvSpPr>
      <dsp:spPr>
        <a:xfrm>
          <a:off x="0" y="979051"/>
          <a:ext cx="7886700" cy="1305401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2F0AEB-DC5C-452A-A0C0-056C9D20AB1D}">
      <dsp:nvSpPr>
        <dsp:cNvPr id="0" name=""/>
        <dsp:cNvSpPr/>
      </dsp:nvSpPr>
      <dsp:spPr>
        <a:xfrm>
          <a:off x="2915" y="0"/>
          <a:ext cx="676539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b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2008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1</a:t>
          </a:r>
          <a:r>
            <a:rPr lang="en-US" sz="800" kern="1200" baseline="30000" dirty="0"/>
            <a:t>st</a:t>
          </a:r>
          <a:r>
            <a:rPr lang="en-US" sz="800" kern="1200" dirty="0"/>
            <a:t> Cardiac Cath Lab Opens</a:t>
          </a:r>
          <a:r>
            <a:rPr lang="en-US" sz="800" kern="1200" dirty="0">
              <a:latin typeface="Calibri Light" panose="020F0302020204030204"/>
            </a:rPr>
            <a:t> </a:t>
          </a:r>
          <a:endParaRPr lang="en-US" sz="800" kern="1200" dirty="0"/>
        </a:p>
      </dsp:txBody>
      <dsp:txXfrm>
        <a:off x="2915" y="0"/>
        <a:ext cx="676539" cy="1305401"/>
      </dsp:txXfrm>
    </dsp:sp>
    <dsp:sp modelId="{DC8FF4EB-45D7-4C48-9199-7EA208F75DE0}">
      <dsp:nvSpPr>
        <dsp:cNvPr id="0" name=""/>
        <dsp:cNvSpPr/>
      </dsp:nvSpPr>
      <dsp:spPr>
        <a:xfrm>
          <a:off x="178009" y="1468576"/>
          <a:ext cx="326350" cy="326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B72048-A56A-40F9-9E65-C1ECBD99A0B4}">
      <dsp:nvSpPr>
        <dsp:cNvPr id="0" name=""/>
        <dsp:cNvSpPr/>
      </dsp:nvSpPr>
      <dsp:spPr>
        <a:xfrm>
          <a:off x="696069" y="1958102"/>
          <a:ext cx="823510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2015</a:t>
          </a:r>
          <a:r>
            <a:rPr lang="en-US" sz="800" kern="1200" dirty="0">
              <a:latin typeface="Calibri Light" panose="020F0302020204030204"/>
            </a:rPr>
            <a:t>  </a:t>
          </a:r>
          <a:endParaRPr lang="en-US" sz="800" kern="1200" dirty="0"/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2</a:t>
          </a:r>
          <a:r>
            <a:rPr lang="en-US" sz="800" kern="1200" baseline="30000" dirty="0"/>
            <a:t>nd</a:t>
          </a:r>
          <a:r>
            <a:rPr lang="en-US" sz="800" kern="1200" dirty="0"/>
            <a:t> Cardiac Cath Lab Opens</a:t>
          </a:r>
        </a:p>
      </dsp:txBody>
      <dsp:txXfrm>
        <a:off x="696069" y="1958102"/>
        <a:ext cx="823510" cy="1305401"/>
      </dsp:txXfrm>
    </dsp:sp>
    <dsp:sp modelId="{04F9E704-8E06-4482-8F97-D2C842DDEB20}">
      <dsp:nvSpPr>
        <dsp:cNvPr id="0" name=""/>
        <dsp:cNvSpPr/>
      </dsp:nvSpPr>
      <dsp:spPr>
        <a:xfrm>
          <a:off x="944649" y="1468576"/>
          <a:ext cx="326350" cy="326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520FE3-91F2-43BC-9009-F2AA575686BD}">
      <dsp:nvSpPr>
        <dsp:cNvPr id="0" name=""/>
        <dsp:cNvSpPr/>
      </dsp:nvSpPr>
      <dsp:spPr>
        <a:xfrm>
          <a:off x="1536193" y="0"/>
          <a:ext cx="855170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b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2018</a:t>
          </a:r>
          <a:r>
            <a:rPr lang="en-US" sz="800" kern="1200" dirty="0">
              <a:latin typeface="Calibri Light" panose="020F0302020204030204"/>
            </a:rPr>
            <a:t> 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EP Program Begins</a:t>
          </a:r>
          <a:r>
            <a:rPr lang="en-US" sz="800" kern="1200" dirty="0">
              <a:latin typeface="Calibri Light" panose="020F0302020204030204"/>
            </a:rPr>
            <a:t> </a:t>
          </a:r>
          <a:r>
            <a:rPr lang="en-US" sz="800" kern="1200" dirty="0"/>
            <a:t> A.Flutter/SVT Catheter Ablations</a:t>
          </a:r>
        </a:p>
      </dsp:txBody>
      <dsp:txXfrm>
        <a:off x="1536193" y="0"/>
        <a:ext cx="855170" cy="1305401"/>
      </dsp:txXfrm>
    </dsp:sp>
    <dsp:sp modelId="{D32270D6-FC24-4454-B9F3-BBA7B81A4026}">
      <dsp:nvSpPr>
        <dsp:cNvPr id="0" name=""/>
        <dsp:cNvSpPr/>
      </dsp:nvSpPr>
      <dsp:spPr>
        <a:xfrm>
          <a:off x="1800603" y="1468576"/>
          <a:ext cx="326350" cy="326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E4DC04-134C-4C0C-9948-3DCA08BD764F}">
      <dsp:nvSpPr>
        <dsp:cNvPr id="0" name=""/>
        <dsp:cNvSpPr/>
      </dsp:nvSpPr>
      <dsp:spPr>
        <a:xfrm>
          <a:off x="2407978" y="1958102"/>
          <a:ext cx="820732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2018</a:t>
          </a:r>
          <a:r>
            <a:rPr lang="en-US" sz="800" kern="1200" dirty="0">
              <a:latin typeface="Calibri Light" panose="020F0302020204030204"/>
            </a:rPr>
            <a:t>   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 1</a:t>
          </a:r>
          <a:r>
            <a:rPr lang="en-US" sz="800" kern="1200" baseline="30000" dirty="0"/>
            <a:t>st</a:t>
          </a:r>
          <a:r>
            <a:rPr lang="en-US" sz="800" kern="1200" dirty="0"/>
            <a:t> Micra Leadless PPM</a:t>
          </a:r>
        </a:p>
      </dsp:txBody>
      <dsp:txXfrm>
        <a:off x="2407978" y="1958102"/>
        <a:ext cx="820732" cy="1305401"/>
      </dsp:txXfrm>
    </dsp:sp>
    <dsp:sp modelId="{8556ABEE-B366-43A0-8671-1331BA21932D}">
      <dsp:nvSpPr>
        <dsp:cNvPr id="0" name=""/>
        <dsp:cNvSpPr/>
      </dsp:nvSpPr>
      <dsp:spPr>
        <a:xfrm>
          <a:off x="2655169" y="1468576"/>
          <a:ext cx="326350" cy="326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1A2CD9-42A2-4956-BB1C-3EECDA3050B7}">
      <dsp:nvSpPr>
        <dsp:cNvPr id="0" name=""/>
        <dsp:cNvSpPr/>
      </dsp:nvSpPr>
      <dsp:spPr>
        <a:xfrm>
          <a:off x="3245324" y="0"/>
          <a:ext cx="86962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b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2021</a:t>
          </a:r>
          <a:r>
            <a:rPr lang="en-US" sz="800" kern="1200" dirty="0">
              <a:latin typeface="Calibri Light" panose="020F0302020204030204"/>
            </a:rPr>
            <a:t>     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Open Heart Surgery and AF/VT Ablations</a:t>
          </a:r>
        </a:p>
      </dsp:txBody>
      <dsp:txXfrm>
        <a:off x="3245324" y="0"/>
        <a:ext cx="869621" cy="1305401"/>
      </dsp:txXfrm>
    </dsp:sp>
    <dsp:sp modelId="{C16837CB-5408-4FA8-BFB3-5D9129858186}">
      <dsp:nvSpPr>
        <dsp:cNvPr id="0" name=""/>
        <dsp:cNvSpPr/>
      </dsp:nvSpPr>
      <dsp:spPr>
        <a:xfrm>
          <a:off x="3516960" y="1468576"/>
          <a:ext cx="326350" cy="326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445BE3-CE4F-4F51-B894-47A2C2ABD3ED}">
      <dsp:nvSpPr>
        <dsp:cNvPr id="0" name=""/>
        <dsp:cNvSpPr/>
      </dsp:nvSpPr>
      <dsp:spPr>
        <a:xfrm>
          <a:off x="4131560" y="1958102"/>
          <a:ext cx="593819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latin typeface="Calibri Light" panose="020F0302020204030204"/>
            </a:rPr>
            <a:t>2021    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Shockwave Intravascular Lithotripsy</a:t>
          </a:r>
        </a:p>
      </dsp:txBody>
      <dsp:txXfrm>
        <a:off x="4131560" y="1958102"/>
        <a:ext cx="593819" cy="1305401"/>
      </dsp:txXfrm>
    </dsp:sp>
    <dsp:sp modelId="{82105E35-A805-4F48-AECE-04DE49539883}">
      <dsp:nvSpPr>
        <dsp:cNvPr id="0" name=""/>
        <dsp:cNvSpPr/>
      </dsp:nvSpPr>
      <dsp:spPr>
        <a:xfrm>
          <a:off x="4265295" y="1468576"/>
          <a:ext cx="326350" cy="326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18F3FB-43C1-4697-B130-2D07F0820598}">
      <dsp:nvSpPr>
        <dsp:cNvPr id="0" name=""/>
        <dsp:cNvSpPr/>
      </dsp:nvSpPr>
      <dsp:spPr>
        <a:xfrm>
          <a:off x="4741994" y="0"/>
          <a:ext cx="721697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b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2022</a:t>
          </a:r>
          <a:r>
            <a:rPr lang="en-US" sz="800" kern="1200" dirty="0">
              <a:latin typeface="Calibri Light" panose="020F0302020204030204"/>
            </a:rPr>
            <a:t> </a:t>
          </a:r>
          <a:r>
            <a:rPr lang="en-US" sz="800" kern="1200" dirty="0"/>
            <a:t> 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Hybrid OR opens</a:t>
          </a:r>
        </a:p>
      </dsp:txBody>
      <dsp:txXfrm>
        <a:off x="4741994" y="0"/>
        <a:ext cx="721697" cy="1305401"/>
      </dsp:txXfrm>
    </dsp:sp>
    <dsp:sp modelId="{F8B92E50-8C34-496C-AEF0-3F6AA70B9A8F}">
      <dsp:nvSpPr>
        <dsp:cNvPr id="0" name=""/>
        <dsp:cNvSpPr/>
      </dsp:nvSpPr>
      <dsp:spPr>
        <a:xfrm>
          <a:off x="4939668" y="1468576"/>
          <a:ext cx="326350" cy="326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61B3AA-5A9D-4635-8C23-D17DF076C499}">
      <dsp:nvSpPr>
        <dsp:cNvPr id="0" name=""/>
        <dsp:cNvSpPr/>
      </dsp:nvSpPr>
      <dsp:spPr>
        <a:xfrm>
          <a:off x="5480306" y="1958102"/>
          <a:ext cx="332286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/>
            <a:t>2022  New ICU Opens</a:t>
          </a:r>
        </a:p>
      </dsp:txBody>
      <dsp:txXfrm>
        <a:off x="5480306" y="1958102"/>
        <a:ext cx="332286" cy="1305401"/>
      </dsp:txXfrm>
    </dsp:sp>
    <dsp:sp modelId="{2C831810-486E-4AEA-A0BE-7932C1AD1F05}">
      <dsp:nvSpPr>
        <dsp:cNvPr id="0" name=""/>
        <dsp:cNvSpPr/>
      </dsp:nvSpPr>
      <dsp:spPr>
        <a:xfrm>
          <a:off x="5483274" y="1468576"/>
          <a:ext cx="326350" cy="326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58115E-DE2E-495D-B196-72860361D604}">
      <dsp:nvSpPr>
        <dsp:cNvPr id="0" name=""/>
        <dsp:cNvSpPr/>
      </dsp:nvSpPr>
      <dsp:spPr>
        <a:xfrm>
          <a:off x="5829207" y="0"/>
          <a:ext cx="917005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b" anchorCtr="0">
          <a:noAutofit/>
        </a:bodyPr>
        <a:lstStyle/>
        <a:p>
          <a:pPr marL="0" lvl="0" indent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>
              <a:latin typeface="Calibri Light" panose="020F0302020204030204"/>
            </a:rPr>
            <a:t>2022 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>
              <a:latin typeface="Calibri Light" panose="020F0302020204030204"/>
            </a:rPr>
            <a:t>1st Watchman</a:t>
          </a:r>
          <a:endParaRPr lang="en-US" sz="800" b="1" kern="1200" dirty="0"/>
        </a:p>
      </dsp:txBody>
      <dsp:txXfrm>
        <a:off x="5829207" y="0"/>
        <a:ext cx="917005" cy="1305401"/>
      </dsp:txXfrm>
    </dsp:sp>
    <dsp:sp modelId="{FECE6382-8497-42B9-9DF7-BBBEB5AF5366}">
      <dsp:nvSpPr>
        <dsp:cNvPr id="0" name=""/>
        <dsp:cNvSpPr/>
      </dsp:nvSpPr>
      <dsp:spPr>
        <a:xfrm>
          <a:off x="6124535" y="1468576"/>
          <a:ext cx="326350" cy="326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BA5EBC-AD42-43EC-A56B-A4289A24D2F1}">
      <dsp:nvSpPr>
        <dsp:cNvPr id="0" name=""/>
        <dsp:cNvSpPr/>
      </dsp:nvSpPr>
      <dsp:spPr>
        <a:xfrm>
          <a:off x="6762827" y="1958102"/>
          <a:ext cx="332286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6896" tIns="56896" rIns="56896" bIns="56896" numCol="1" spcCol="1270" anchor="t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kern="1200" dirty="0">
              <a:solidFill>
                <a:srgbClr val="000000"/>
              </a:solidFill>
              <a:latin typeface="Calibri"/>
              <a:cs typeface="Calibri"/>
            </a:rPr>
            <a:t>2023 Advanced </a:t>
          </a:r>
          <a:r>
            <a:rPr lang="en-US" sz="800" kern="1200" baseline="0" dirty="0">
              <a:solidFill>
                <a:srgbClr val="000000"/>
              </a:solidFill>
              <a:latin typeface="Calibri"/>
              <a:cs typeface="Calibri"/>
            </a:rPr>
            <a:t>Cardiac</a:t>
          </a:r>
          <a:r>
            <a:rPr lang="en-US" sz="800" kern="1200" dirty="0">
              <a:solidFill>
                <a:srgbClr val="000000"/>
              </a:solidFill>
              <a:latin typeface="Calibri"/>
              <a:cs typeface="Calibri"/>
            </a:rPr>
            <a:t> Imaging </a:t>
          </a:r>
          <a:endParaRPr lang="en-US" sz="800" kern="1200" dirty="0"/>
        </a:p>
      </dsp:txBody>
      <dsp:txXfrm>
        <a:off x="6762827" y="1958102"/>
        <a:ext cx="332286" cy="1305401"/>
      </dsp:txXfrm>
    </dsp:sp>
    <dsp:sp modelId="{3653E27D-8E83-45FD-BA4D-24006010427D}">
      <dsp:nvSpPr>
        <dsp:cNvPr id="0" name=""/>
        <dsp:cNvSpPr/>
      </dsp:nvSpPr>
      <dsp:spPr>
        <a:xfrm>
          <a:off x="6765795" y="1468576"/>
          <a:ext cx="326350" cy="3263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1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AAD8E96-661D-4140-AEF5-05ADC796CACA}" type="datetimeFigureOut">
              <a:rPr lang="en-US" smtClean="0"/>
              <a:t>11/15/2023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1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D312F28-856C-428F-A005-771704EED6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652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10" y="0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7EA95BB-DF7D-48D7-B2B3-4F254A4FE37A}" type="datetimeFigureOut">
              <a:rPr lang="en-US" smtClean="0"/>
              <a:t>11/15/2023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88508" y="449777"/>
            <a:ext cx="6271834" cy="470291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05865" y="5300051"/>
            <a:ext cx="7437120" cy="1063899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1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4C2482F-D1F6-476C-9088-9CC44D7B210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77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89075" y="449263"/>
            <a:ext cx="6270625" cy="47037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544B91-C010-4CCE-BD91-07D2636C3CC6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194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89075" y="449263"/>
            <a:ext cx="6270625" cy="47037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856A3-2DE1-8F44-80B2-7CFC7FD0C3E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878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89075" y="449263"/>
            <a:ext cx="6270625" cy="47037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544B91-C010-4CCE-BD91-07D2636C3CC6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402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89075" y="449263"/>
            <a:ext cx="6270625" cy="47037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C2482F-D1F6-476C-9088-9CC44D7B2104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6567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92525" y="136525"/>
            <a:ext cx="5249863" cy="3937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68996" y="4351626"/>
            <a:ext cx="9862268" cy="802284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544B91-C010-4CCE-BD91-07D2636C3C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1494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92525" y="136525"/>
            <a:ext cx="5249863" cy="3937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068996" y="4351626"/>
            <a:ext cx="9862268" cy="802284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544B91-C010-4CCE-BD91-07D2636C3CC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8345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89075" y="449263"/>
            <a:ext cx="6270625" cy="47037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F7329F2-7BDD-4AFC-92DB-B3F2E50B6B22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792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812" y="1326572"/>
            <a:ext cx="7886700" cy="4351338"/>
          </a:xfrm>
        </p:spPr>
        <p:txBody>
          <a:bodyPr/>
          <a:lstStyle>
            <a:lvl1pPr>
              <a:defRPr sz="1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lang="en-US" sz="18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9215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Char char="-"/>
              <a:defRPr lang="en-US" sz="18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73138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b="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>
              <a:defRPr sz="16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5E1E8B3-5C2D-4C73-A403-BE5C4D6039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184" y="6388167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862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7492" y="1998134"/>
            <a:ext cx="3497580" cy="376732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8498" y="1998134"/>
            <a:ext cx="3497580" cy="376732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2B222-CD11-4A43-96B6-2B66DAED8161}" type="datetimeFigureOut">
              <a:rPr lang="en-US" smtClean="0"/>
              <a:t>11/15/2023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D32B4-72AE-4CA9-A095-ED97866686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037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40467"/>
            <a:ext cx="349758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165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492" y="2753084"/>
            <a:ext cx="3497580" cy="32004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05706" y="2038435"/>
            <a:ext cx="349758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165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05706" y="2750990"/>
            <a:ext cx="3497580" cy="3200400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2B222-CD11-4A43-96B6-2B66DAED8161}" type="datetimeFigureOut">
              <a:rPr lang="en-US" smtClean="0"/>
              <a:t>11/15/2023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D32B4-72AE-4CA9-A095-ED97866686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893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2B222-CD11-4A43-96B6-2B66DAED8161}" type="datetimeFigureOut">
              <a:rPr lang="en-US" smtClean="0"/>
              <a:t>11/15/2023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D32B4-72AE-4CA9-A095-ED97866686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895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2B222-CD11-4A43-96B6-2B66DAED8161}" type="datetimeFigureOut">
              <a:rPr lang="en-US" smtClean="0"/>
              <a:t>11/15/2023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D32B4-72AE-4CA9-A095-ED97866686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1559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2B222-CD11-4A43-96B6-2B66DAED8161}" type="datetimeFigureOut">
              <a:rPr lang="en-US" smtClean="0"/>
              <a:t>11/15/2023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50BD32B4-72AE-4CA9-A095-ED97866686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6149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918" y="5418668"/>
            <a:ext cx="8085582" cy="613283"/>
          </a:xfrm>
        </p:spPr>
        <p:txBody>
          <a:bodyPr anchor="b">
            <a:normAutofit/>
          </a:bodyPr>
          <a:lstStyle>
            <a:lvl1pPr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9144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600"/>
              </a:spcBef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7492" y="5909735"/>
            <a:ext cx="6922008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0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E3F2B222-CD11-4A43-96B6-2B66DAED8161}" type="datetimeFigureOut">
              <a:rPr lang="en-US" smtClean="0"/>
              <a:t>11/15/2023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50BD32B4-72AE-4CA9-A095-ED97866686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7055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2B222-CD11-4A43-96B6-2B66DAED8161}" type="datetimeFigureOut">
              <a:rPr lang="en-US" smtClean="0"/>
              <a:t>11/15/2023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D32B4-72AE-4CA9-A095-ED97866686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6404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7963" y="695325"/>
            <a:ext cx="1971675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644" y="714376"/>
            <a:ext cx="5800725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2B222-CD11-4A43-96B6-2B66DAED8161}" type="datetimeFigureOut">
              <a:rPr lang="en-US" smtClean="0"/>
              <a:t>11/15/2023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D32B4-72AE-4CA9-A095-ED97866686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189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035300"/>
            <a:ext cx="7772400" cy="482600"/>
          </a:xfrm>
        </p:spPr>
        <p:txBody>
          <a:bodyPr anchor="b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lang="en-US" sz="2400" b="1" kern="1200" spc="150" dirty="0">
                <a:solidFill>
                  <a:srgbClr val="1F4970"/>
                </a:solidFill>
                <a:latin typeface="Calibri Light" panose="020F0302020204030204" pitchFamily="34" charset="0"/>
                <a:ea typeface="+mn-ea"/>
                <a:cs typeface="Arial" charset="0"/>
              </a:defRPr>
            </a:lvl1pPr>
          </a:lstStyle>
          <a:p>
            <a:r>
              <a:rPr lang="en-US" dirty="0"/>
              <a:t>Click to edit Section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BAA02EF-A5D1-49D0-B9C5-EE667BDF4C8E}"/>
              </a:ext>
            </a:extLst>
          </p:cNvPr>
          <p:cNvCxnSpPr/>
          <p:nvPr userDrawn="1"/>
        </p:nvCxnSpPr>
        <p:spPr>
          <a:xfrm>
            <a:off x="1905000" y="3581400"/>
            <a:ext cx="5486400" cy="0"/>
          </a:xfrm>
          <a:prstGeom prst="line">
            <a:avLst/>
          </a:prstGeom>
          <a:ln w="28575" cap="rnd">
            <a:solidFill>
              <a:srgbClr val="1F49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8590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22AB4C5-5899-429B-95AE-E35107F90113}"/>
              </a:ext>
            </a:extLst>
          </p:cNvPr>
          <p:cNvSpPr/>
          <p:nvPr userDrawn="1"/>
        </p:nvSpPr>
        <p:spPr>
          <a:xfrm>
            <a:off x="0" y="-35242"/>
            <a:ext cx="9144000" cy="6893241"/>
          </a:xfrm>
          <a:prstGeom prst="rect">
            <a:avLst/>
          </a:prstGeom>
          <a:solidFill>
            <a:srgbClr val="1F49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E2B1CA5-9080-4735-9E42-F0241099D274}"/>
              </a:ext>
            </a:extLst>
          </p:cNvPr>
          <p:cNvCxnSpPr>
            <a:cxnSpLocks/>
          </p:cNvCxnSpPr>
          <p:nvPr userDrawn="1"/>
        </p:nvCxnSpPr>
        <p:spPr>
          <a:xfrm>
            <a:off x="3012860" y="4070868"/>
            <a:ext cx="5669280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D9EE8C2-6FEB-4E6A-96D6-A742B56419D7}"/>
              </a:ext>
            </a:extLst>
          </p:cNvPr>
          <p:cNvSpPr txBox="1"/>
          <p:nvPr userDrawn="1"/>
        </p:nvSpPr>
        <p:spPr>
          <a:xfrm>
            <a:off x="4909740" y="7531194"/>
            <a:ext cx="378417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600" spc="170" dirty="0">
                <a:solidFill>
                  <a:schemeClr val="bg1"/>
                </a:solidFill>
              </a:rPr>
              <a:t>A MEMBER OF THE MONTEFIORE HEALTH SYSTEM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64319" y="3423067"/>
            <a:ext cx="8229600" cy="598487"/>
          </a:xfrm>
          <a:prstGeom prst="rect">
            <a:avLst/>
          </a:prstGeom>
        </p:spPr>
        <p:txBody>
          <a:bodyPr rtlCol="0">
            <a:normAutofit/>
          </a:bodyPr>
          <a:lstStyle>
            <a:lvl1pPr algn="r">
              <a:defRPr sz="28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927263D-E9A8-4A1C-B1E9-C7C4E1D97C2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40932" y="4145577"/>
            <a:ext cx="4852987" cy="598487"/>
          </a:xfrm>
        </p:spPr>
        <p:txBody>
          <a:bodyPr/>
          <a:lstStyle>
            <a:lvl1pPr marL="234950" indent="0" algn="r" defTabSz="914400" rtl="0" eaLnBrk="1" latinLnBrk="0" hangingPunct="1">
              <a:lnSpc>
                <a:spcPts val="2300"/>
              </a:lnSpc>
              <a:spcBef>
                <a:spcPct val="0"/>
              </a:spcBef>
              <a:buNone/>
              <a:defRPr lang="en-US" sz="1800" b="1" kern="1200" spc="19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ea typeface="+mj-ea"/>
                <a:cs typeface="+mn-cs"/>
              </a:defRPr>
            </a:lvl1pPr>
          </a:lstStyle>
          <a:p>
            <a:pPr lvl="0"/>
            <a:r>
              <a:rPr lang="en-US" dirty="0"/>
              <a:t>Enter Presenter/Date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51D33AE-C48C-49A3-9B06-8250EDBBDB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82154" y="5606700"/>
            <a:ext cx="2286000" cy="1170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367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035300"/>
            <a:ext cx="7772400" cy="482600"/>
          </a:xfrm>
        </p:spPr>
        <p:txBody>
          <a:bodyPr anchor="b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lang="en-US" sz="2400" b="1" kern="1200" spc="150" dirty="0">
                <a:solidFill>
                  <a:srgbClr val="1F4970"/>
                </a:solidFill>
                <a:latin typeface="Calibri Light" panose="020F0302020204030204" pitchFamily="34" charset="0"/>
                <a:ea typeface="+mn-ea"/>
                <a:cs typeface="Arial" charset="0"/>
              </a:defRPr>
            </a:lvl1pPr>
          </a:lstStyle>
          <a:p>
            <a:r>
              <a:rPr lang="en-US" dirty="0"/>
              <a:t>Click to edit Section title style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BAA02EF-A5D1-49D0-B9C5-EE667BDF4C8E}"/>
              </a:ext>
            </a:extLst>
          </p:cNvPr>
          <p:cNvCxnSpPr/>
          <p:nvPr userDrawn="1"/>
        </p:nvCxnSpPr>
        <p:spPr>
          <a:xfrm>
            <a:off x="1905000" y="3581400"/>
            <a:ext cx="5486400" cy="0"/>
          </a:xfrm>
          <a:prstGeom prst="line">
            <a:avLst/>
          </a:prstGeom>
          <a:ln w="28575" cap="rnd">
            <a:solidFill>
              <a:srgbClr val="1F49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9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013">
                <a:latin typeface="+mn-lt"/>
              </a:defRPr>
            </a:lvl1pPr>
            <a:lvl2pPr marL="383977" indent="-191989">
              <a:defRPr sz="1013">
                <a:latin typeface="+mn-lt"/>
              </a:defRPr>
            </a:lvl2pPr>
            <a:lvl3pPr marL="544711" indent="-160735">
              <a:defRPr sz="1013">
                <a:latin typeface="+mn-lt"/>
              </a:defRPr>
            </a:lvl3pPr>
            <a:lvl4pPr marL="706339" indent="-91976">
              <a:defRPr sz="1013">
                <a:latin typeface="+mn-lt"/>
              </a:defRPr>
            </a:lvl4pPr>
            <a:lvl5pPr>
              <a:defRPr sz="101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834F5B71-B43B-8780-4EFA-36F154172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650" y="6315884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3EDFC-B89F-4C70-817A-E34211C8E7E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41288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715000" y="0"/>
            <a:ext cx="3429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6196053" y="542282"/>
            <a:ext cx="253746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3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762000"/>
            <a:ext cx="4572000" cy="457200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6987" y="2511813"/>
            <a:ext cx="2548890" cy="3126987"/>
          </a:xfr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350">
                <a:solidFill>
                  <a:srgbClr val="262626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1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2B222-CD11-4A43-96B6-2B66DAED8161}" type="datetimeFigureOut">
              <a:rPr lang="en-US" smtClean="0"/>
              <a:t>11/15/2023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50BD32B4-72AE-4CA9-A095-ED97866686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925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855023" y="377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A897EDB-585D-4E53-9E5F-7B8A65F613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184" y="6388167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328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628" y="770467"/>
            <a:ext cx="8086725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6600" spc="-9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0634" y="4206876"/>
            <a:ext cx="6921151" cy="164592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21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E3F2B222-CD11-4A43-96B6-2B66DAED8161}" type="datetimeFigureOut">
              <a:rPr lang="en-US" smtClean="0"/>
              <a:t>11/15/2023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50BD32B4-72AE-4CA9-A095-ED97866686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299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2B222-CD11-4A43-96B6-2B66DAED8161}" type="datetimeFigureOut">
              <a:rPr lang="en-US" smtClean="0"/>
              <a:t>11/15/2023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D32B4-72AE-4CA9-A095-ED97866686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842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2628" y="767419"/>
            <a:ext cx="8085582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0634" y="4204209"/>
            <a:ext cx="6919722" cy="1645920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F2B222-CD11-4A43-96B6-2B66DAED8161}" type="datetimeFigureOut">
              <a:rPr lang="en-US" smtClean="0"/>
              <a:t>11/15/2023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D32B4-72AE-4CA9-A095-ED97866686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545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812" y="1326572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1130" y="276109"/>
            <a:ext cx="7882128" cy="813816"/>
          </a:xfrm>
          <a:prstGeom prst="rect">
            <a:avLst/>
          </a:prstGeom>
          <a:solidFill>
            <a:srgbClr val="1F49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D2E35D-F45B-430A-8AE1-73A2520F9D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184" y="6388167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884" y="6151362"/>
            <a:ext cx="905256" cy="4426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10308"/>
            <a:ext cx="7702061" cy="550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5467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745" r:id="rId2"/>
    <p:sldLayoutId id="2147483746" r:id="rId3"/>
    <p:sldLayoutId id="2147483764" r:id="rId4"/>
    <p:sldLayoutId id="2147483765" r:id="rId5"/>
    <p:sldLayoutId id="2147483766" r:id="rId6"/>
  </p:sldLayoutIdLst>
  <p:hf hdr="0" ftr="0" dt="0"/>
  <p:txStyles>
    <p:titleStyle>
      <a:lvl1pPr marL="234950" indent="0" algn="l" defTabSz="914400" rtl="0" eaLnBrk="1" latinLnBrk="0" hangingPunct="1">
        <a:lnSpc>
          <a:spcPts val="2300"/>
        </a:lnSpc>
        <a:spcBef>
          <a:spcPct val="0"/>
        </a:spcBef>
        <a:buNone/>
        <a:defRPr lang="en-US" sz="3000" b="1" kern="1200" spc="190" dirty="0">
          <a:solidFill>
            <a:schemeClr val="bg1"/>
          </a:solidFill>
          <a:latin typeface="Garamond" pitchFamily="18" charset="0"/>
          <a:ea typeface="+mj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1800" b="1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lang="en-US" sz="1800" b="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9215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-"/>
        <a:defRPr lang="en-US" sz="1800" b="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973138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00" b="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00" b="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2919" y="499533"/>
            <a:ext cx="8079581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7492" y="2011680"/>
            <a:ext cx="8065294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4350" y="6412447"/>
            <a:ext cx="30861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E3F2B222-CD11-4A43-96B6-2B66DAED8161}" type="datetimeFigureOut">
              <a:rPr lang="en-US" smtClean="0"/>
              <a:t>11/15/2023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4350" y="6554697"/>
            <a:ext cx="37719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13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945" y="5876413"/>
            <a:ext cx="219456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7725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50BD32B4-72AE-4CA9-A095-ED97866686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259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  <p:sldLayoutId id="2147483759" r:id="rId12"/>
  </p:sldLayoutIdLs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4050" kern="1200" spc="-9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85000"/>
        </a:lnSpc>
        <a:spcBef>
          <a:spcPts val="975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260604" indent="-257175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411480" indent="-41148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5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617220" indent="-61722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822960" indent="-82296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9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0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20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350000" indent="-171450" algn="l" defTabSz="685800" rtl="0" eaLnBrk="1" latinLnBrk="0" hangingPunct="1">
        <a:lnSpc>
          <a:spcPct val="85000"/>
        </a:lnSpc>
        <a:spcBef>
          <a:spcPts val="450"/>
        </a:spcBef>
        <a:buFont typeface="Arial" pitchFamily="34" charset="0"/>
        <a:buChar char=" "/>
        <a:defRPr sz="135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17" Type="http://schemas.openxmlformats.org/officeDocument/2006/relationships/image" Target="../media/image30.png"/><Relationship Id="rId2" Type="http://schemas.openxmlformats.org/officeDocument/2006/relationships/diagramData" Target="../diagrams/data1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11" Type="http://schemas.openxmlformats.org/officeDocument/2006/relationships/image" Target="../media/image24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28.png"/><Relationship Id="rId10" Type="http://schemas.openxmlformats.org/officeDocument/2006/relationships/image" Target="../media/image23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31.jpeg"/><Relationship Id="rId7" Type="http://schemas.openxmlformats.org/officeDocument/2006/relationships/oleObject" Target="../embeddings/oleObject2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11" Type="http://schemas.openxmlformats.org/officeDocument/2006/relationships/image" Target="../media/image20.jpeg"/><Relationship Id="rId5" Type="http://schemas.openxmlformats.org/officeDocument/2006/relationships/image" Target="../media/image44.png"/><Relationship Id="rId10" Type="http://schemas.openxmlformats.org/officeDocument/2006/relationships/image" Target="../media/image23.jpe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image" Target="../media/image64.png"/><Relationship Id="rId3" Type="http://schemas.openxmlformats.org/officeDocument/2006/relationships/image" Target="../media/image54.png"/><Relationship Id="rId7" Type="http://schemas.openxmlformats.org/officeDocument/2006/relationships/image" Target="../media/image58.jpeg"/><Relationship Id="rId12" Type="http://schemas.openxmlformats.org/officeDocument/2006/relationships/image" Target="../media/image6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jpeg"/><Relationship Id="rId11" Type="http://schemas.openxmlformats.org/officeDocument/2006/relationships/image" Target="../media/image62.jpg"/><Relationship Id="rId5" Type="http://schemas.openxmlformats.org/officeDocument/2006/relationships/image" Target="../media/image56.png"/><Relationship Id="rId10" Type="http://schemas.openxmlformats.org/officeDocument/2006/relationships/image" Target="../media/image61.jpeg"/><Relationship Id="rId4" Type="http://schemas.openxmlformats.org/officeDocument/2006/relationships/image" Target="../media/image55.png"/><Relationship Id="rId9" Type="http://schemas.openxmlformats.org/officeDocument/2006/relationships/image" Target="../media/image60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C02B4-01D8-495E-AA8E-C752ADFD5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Coronary Artery Disease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3A6F00-B410-49F4-91A4-21D00F37E2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840932" y="4145577"/>
            <a:ext cx="4852987" cy="929343"/>
          </a:xfrm>
        </p:spPr>
        <p:txBody>
          <a:bodyPr>
            <a:normAutofit fontScale="25000" lnSpcReduction="20000"/>
          </a:bodyPr>
          <a:lstStyle/>
          <a:p>
            <a:r>
              <a:rPr lang="en-US" sz="5600" dirty="0"/>
              <a:t>Gregory Pontone, M.D., MBA </a:t>
            </a:r>
          </a:p>
          <a:p>
            <a:r>
              <a:rPr lang="en-US" sz="5600" dirty="0"/>
              <a:t>Associate Medical Director of Ambulatory Quality and Physician Services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3130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CAD- Statins</a:t>
            </a:r>
          </a:p>
        </p:txBody>
      </p:sp>
      <p:pic>
        <p:nvPicPr>
          <p:cNvPr id="4" name="Content Placeholder 3" descr="talk023__s007_f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3" b="75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07006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CAD- Signs and Symptoms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Findings may be normal during asymptomatic periods</a:t>
            </a:r>
          </a:p>
          <a:p>
            <a:r>
              <a:rPr lang="en-US" sz="2800" dirty="0"/>
              <a:t>Chest pain- due to lack of oxygen to heart muscle</a:t>
            </a:r>
          </a:p>
          <a:p>
            <a:r>
              <a:rPr lang="en-US" sz="2800" dirty="0"/>
              <a:t>Palpitations</a:t>
            </a:r>
          </a:p>
          <a:p>
            <a:r>
              <a:rPr lang="en-US" sz="2800" dirty="0"/>
              <a:t>Shortness of breath, decrease exercise tolerance</a:t>
            </a:r>
          </a:p>
          <a:p>
            <a:r>
              <a:rPr lang="en-US" sz="2800" dirty="0"/>
              <a:t>Syncope- passing out </a:t>
            </a:r>
          </a:p>
          <a:p>
            <a:r>
              <a:rPr lang="en-US" sz="2800" dirty="0"/>
              <a:t>Excessive fatigue</a:t>
            </a:r>
          </a:p>
        </p:txBody>
      </p:sp>
    </p:spTree>
    <p:extLst>
      <p:ext uri="{BB962C8B-B14F-4D97-AF65-F5344CB8AC3E}">
        <p14:creationId xmlns:p14="http://schemas.microsoft.com/office/powerpoint/2010/main" val="37899846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CAD- Atypical Presentations</a:t>
            </a:r>
          </a:p>
        </p:txBody>
      </p:sp>
      <p:pic>
        <p:nvPicPr>
          <p:cNvPr id="4" name="Content Placeholder 3" descr="heart_disease_s10_diabete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3" b="83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74758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CAD-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What your doctor can look for</a:t>
            </a:r>
          </a:p>
          <a:p>
            <a:r>
              <a:rPr lang="en-US" sz="2400" dirty="0"/>
              <a:t>History- detailed history pertaining to exertional symptoms, radiation and type of pain, precipitating factors, family history of premature cardiac disease</a:t>
            </a:r>
          </a:p>
          <a:p>
            <a:r>
              <a:rPr lang="en-US" sz="2400" dirty="0"/>
              <a:t>Physical Examination- heart murmurs, turbulent blood flow in arteries call bruits, peripheral vascular disease as a marker of CAD, xanthelasmas</a:t>
            </a:r>
          </a:p>
          <a:p>
            <a:r>
              <a:rPr lang="en-US" sz="2400" dirty="0"/>
              <a:t>Examination to rule out other causes of chest pain- musculoskeletal disorders, shingles, neuropathy, rib fracture, hiatal hernia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247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CAD- Electrocardiogram (EKG)</a:t>
            </a:r>
          </a:p>
        </p:txBody>
      </p:sp>
      <p:pic>
        <p:nvPicPr>
          <p:cNvPr id="4" name="Content Placeholder 3" descr="cadfig1_larg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9" b="11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8623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CAD- Stress Testing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Exercise EKG stress test</a:t>
            </a:r>
          </a:p>
          <a:p>
            <a:r>
              <a:rPr lang="en-US" sz="2400" dirty="0"/>
              <a:t>Cardiac Imaging stress test with Stress Echocardiogram and Nuclear stress test</a:t>
            </a:r>
          </a:p>
          <a:p>
            <a:r>
              <a:rPr lang="en-US" sz="2400" dirty="0"/>
              <a:t>Imaging adds about another 15% to overall sensitivity and specificity of stress test </a:t>
            </a:r>
          </a:p>
          <a:p>
            <a:r>
              <a:rPr lang="en-US" sz="2400" dirty="0"/>
              <a:t>Can be done with pharmacology if patient unable to walk on treadmill</a:t>
            </a:r>
          </a:p>
        </p:txBody>
      </p:sp>
    </p:spTree>
    <p:extLst>
      <p:ext uri="{BB962C8B-B14F-4D97-AF65-F5344CB8AC3E}">
        <p14:creationId xmlns:p14="http://schemas.microsoft.com/office/powerpoint/2010/main" val="2468255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CAD- Treadmill Stress Test</a:t>
            </a:r>
          </a:p>
        </p:txBody>
      </p:sp>
      <p:pic>
        <p:nvPicPr>
          <p:cNvPr id="4" name="Content Placeholder 3" descr="heart_disease_s12_stress_tes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3" b="83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9835059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CAD- Echocardiogram</a:t>
            </a:r>
          </a:p>
        </p:txBody>
      </p:sp>
      <p:pic>
        <p:nvPicPr>
          <p:cNvPr id="5" name="Content Placeholder 4" descr="4_chamber.gi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39" b="173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63872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CAD- Nuclear Stress Testing</a:t>
            </a:r>
          </a:p>
        </p:txBody>
      </p:sp>
      <p:pic>
        <p:nvPicPr>
          <p:cNvPr id="4" name="Content Placeholder 3" descr="cadfig4_larg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45" b="193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344025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CAD- Coronary CT Imaging </a:t>
            </a:r>
          </a:p>
        </p:txBody>
      </p:sp>
      <p:pic>
        <p:nvPicPr>
          <p:cNvPr id="4" name="Content Placeholder 3" descr="cadfig2_larg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53" b="282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09591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Joined White Plains Hospital in March 2023 </a:t>
            </a:r>
          </a:p>
          <a:p>
            <a:r>
              <a:rPr lang="en-US" sz="2400" dirty="0"/>
              <a:t>Internal Medicine Residency training at New York Hospital Cornell, Cardiology Fellowship at North shore University Hospital </a:t>
            </a:r>
          </a:p>
          <a:p>
            <a:r>
              <a:rPr lang="en-US" sz="2400" dirty="0"/>
              <a:t>Areas of interest include noninvasive cardiac imaging including transthoracic and trans esophageal echocardiogram, nuclear stress testing and lipid metabolism </a:t>
            </a:r>
          </a:p>
          <a:p>
            <a:r>
              <a:rPr lang="en-US" sz="2400" dirty="0"/>
              <a:t>Fellow of the American College of Cardiology </a:t>
            </a:r>
          </a:p>
          <a:p>
            <a:endParaRPr lang="en-US" dirty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82236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CAD- Coronary Angiogram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Invasive procedure done in hospital in Cardiac Catheterization Laboratory </a:t>
            </a:r>
          </a:p>
          <a:p>
            <a:r>
              <a:rPr lang="en-US" sz="2400" dirty="0"/>
              <a:t>Access with a catheter for radial artery or femoral artery in leg</a:t>
            </a:r>
          </a:p>
          <a:p>
            <a:r>
              <a:rPr lang="en-US" sz="2400" dirty="0"/>
              <a:t>Catheter is placed up into the heart and under x-ray guidance, the coronary arteries are directly visualized with the injection of contrast </a:t>
            </a:r>
          </a:p>
          <a:p>
            <a:r>
              <a:rPr lang="en-US" sz="2400" dirty="0"/>
              <a:t>No general sedation, local anesthesia</a:t>
            </a:r>
          </a:p>
        </p:txBody>
      </p:sp>
    </p:spTree>
    <p:extLst>
      <p:ext uri="{BB962C8B-B14F-4D97-AF65-F5344CB8AC3E}">
        <p14:creationId xmlns:p14="http://schemas.microsoft.com/office/powerpoint/2010/main" val="2330761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CAD- Angiogram </a:t>
            </a:r>
          </a:p>
        </p:txBody>
      </p:sp>
      <p:pic>
        <p:nvPicPr>
          <p:cNvPr id="4" name="Content Placeholder 3" descr="caa79034ba8c4a431791588ac3a31f4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87" b="141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20840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CAD- Coronary Anatomy</a:t>
            </a:r>
          </a:p>
        </p:txBody>
      </p:sp>
      <p:pic>
        <p:nvPicPr>
          <p:cNvPr id="4" name="Content Placeholder 3" descr="79926-79933-1819224-181928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66" b="2166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701878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CAD- Medical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Lifestyle Modification- exercise, diet </a:t>
            </a:r>
          </a:p>
          <a:p>
            <a:r>
              <a:rPr lang="en-US" sz="2800" dirty="0"/>
              <a:t>Risk factor modification- control BP, Chol, Sugars</a:t>
            </a:r>
          </a:p>
          <a:p>
            <a:r>
              <a:rPr lang="en-US" sz="2800" dirty="0"/>
              <a:t>Pharmacologic treatment- ASA, Plavix, statins, Beta-blockers</a:t>
            </a:r>
          </a:p>
          <a:p>
            <a:r>
              <a:rPr lang="en-US" sz="2800" dirty="0"/>
              <a:t>Nitroglycerin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3561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CAD- Surgical Revasculariztion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Percutaneous Transluminal Coronary Angioplasty </a:t>
            </a:r>
          </a:p>
          <a:p>
            <a:r>
              <a:rPr lang="en-US" sz="2800" dirty="0"/>
              <a:t>Same access technique as described with coronary angiogram </a:t>
            </a:r>
          </a:p>
          <a:p>
            <a:r>
              <a:rPr lang="en-US" sz="2800" dirty="0"/>
              <a:t>Can open a completely occluded artery in an acute myocardial infarction </a:t>
            </a:r>
          </a:p>
          <a:p>
            <a:r>
              <a:rPr lang="en-US" sz="2800" dirty="0"/>
              <a:t>Compress the plaque against the walls of the artery and dilate the vessel  </a:t>
            </a:r>
          </a:p>
        </p:txBody>
      </p:sp>
    </p:spTree>
    <p:extLst>
      <p:ext uri="{BB962C8B-B14F-4D97-AF65-F5344CB8AC3E}">
        <p14:creationId xmlns:p14="http://schemas.microsoft.com/office/powerpoint/2010/main" val="3459501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CAD- PTCA </a:t>
            </a:r>
          </a:p>
        </p:txBody>
      </p:sp>
      <p:pic>
        <p:nvPicPr>
          <p:cNvPr id="4" name="Content Placeholder 3" descr="Unknown-2.jpe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" b="257"/>
          <a:stretch>
            <a:fillRect/>
          </a:stretch>
        </p:blipFill>
        <p:spPr>
          <a:xfrm>
            <a:off x="549276" y="1600200"/>
            <a:ext cx="3806868" cy="4343400"/>
          </a:xfrm>
        </p:spPr>
      </p:pic>
      <p:pic>
        <p:nvPicPr>
          <p:cNvPr id="5" name="Picture 4" descr="Unknown-3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70" y="107576"/>
            <a:ext cx="1346200" cy="1587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45" y="1812650"/>
            <a:ext cx="4787856" cy="413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76366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CAD- Coronary Bypass</a:t>
            </a:r>
          </a:p>
        </p:txBody>
      </p:sp>
      <p:pic>
        <p:nvPicPr>
          <p:cNvPr id="4" name="Content Placeholder 3" descr="cabg-imag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2" r="5102"/>
          <a:stretch>
            <a:fillRect/>
          </a:stretch>
        </p:blipFill>
        <p:spPr>
          <a:xfrm>
            <a:off x="695601" y="1828800"/>
            <a:ext cx="7583488" cy="4297363"/>
          </a:xfrm>
        </p:spPr>
      </p:pic>
    </p:spTree>
    <p:extLst>
      <p:ext uri="{BB962C8B-B14F-4D97-AF65-F5344CB8AC3E}">
        <p14:creationId xmlns:p14="http://schemas.microsoft.com/office/powerpoint/2010/main" val="260275800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CAD- CABG </a:t>
            </a:r>
          </a:p>
        </p:txBody>
      </p:sp>
      <p:pic>
        <p:nvPicPr>
          <p:cNvPr id="4" name="Content Placeholder 3" descr="cover_article_2420_en_U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9" b="74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353697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09095-35E5-40A0-A83B-3ED51D2E42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White Plains Hospital </a:t>
            </a:r>
          </a:p>
        </p:txBody>
      </p:sp>
    </p:spTree>
    <p:extLst>
      <p:ext uri="{BB962C8B-B14F-4D97-AF65-F5344CB8AC3E}">
        <p14:creationId xmlns:p14="http://schemas.microsoft.com/office/powerpoint/2010/main" val="7416128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B8CC541-5F81-F550-417B-0A4FBBD690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0872025"/>
              </p:ext>
            </p:extLst>
          </p:nvPr>
        </p:nvGraphicFramePr>
        <p:xfrm>
          <a:off x="635295" y="1973945"/>
          <a:ext cx="7886700" cy="3263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CDD6FA6-362E-C7DB-A3BE-50753377A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35295" y="5341639"/>
            <a:ext cx="2057400" cy="273844"/>
          </a:xfrm>
        </p:spPr>
        <p:txBody>
          <a:bodyPr/>
          <a:lstStyle/>
          <a:p>
            <a:fld id="{43E3EDFC-B89F-4C70-817A-E34211C8E7E7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D1BD9F-0B74-999A-F778-BB045BCA836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221" y="2031550"/>
            <a:ext cx="1318434" cy="756964"/>
          </a:xfrm>
          <a:prstGeom prst="rect">
            <a:avLst/>
          </a:prstGeom>
        </p:spPr>
      </p:pic>
      <p:pic>
        <p:nvPicPr>
          <p:cNvPr id="7" name="Content Placeholder 13">
            <a:extLst>
              <a:ext uri="{FF2B5EF4-FFF2-40B4-BE49-F238E27FC236}">
                <a16:creationId xmlns:a16="http://schemas.microsoft.com/office/drawing/2014/main" id="{44E67ECB-54A0-758E-1E76-8F98D82F666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5971" y="1785673"/>
            <a:ext cx="829298" cy="10032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3C50079-53AB-02BE-FDE8-02119B399E4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36449" y="2031550"/>
            <a:ext cx="1148025" cy="760901"/>
          </a:xfrm>
          <a:prstGeom prst="rect">
            <a:avLst/>
          </a:prstGeom>
        </p:spPr>
      </p:pic>
      <p:pic>
        <p:nvPicPr>
          <p:cNvPr id="9" name="Picture 4" descr="New Image">
            <a:extLst>
              <a:ext uri="{FF2B5EF4-FFF2-40B4-BE49-F238E27FC236}">
                <a16:creationId xmlns:a16="http://schemas.microsoft.com/office/drawing/2014/main" id="{0FF00D1D-0729-9ACE-DDF8-7ACE0D40FD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/>
          <a:srcRect l="18815" t="10655" r="10972" b="7853"/>
          <a:stretch/>
        </p:blipFill>
        <p:spPr bwMode="auto">
          <a:xfrm>
            <a:off x="6533159" y="1973946"/>
            <a:ext cx="869841" cy="813575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B88B5BE6-B6C9-72CF-8123-64CD882DF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47" y="1999278"/>
            <a:ext cx="1253255" cy="83649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http://www.medtronic.com/micraprtoolkit/img/hi-res/Micra-w-Glove.jpg">
            <a:extLst>
              <a:ext uri="{FF2B5EF4-FFF2-40B4-BE49-F238E27FC236}">
                <a16:creationId xmlns:a16="http://schemas.microsoft.com/office/drawing/2014/main" id="{66441EBA-0146-B3C3-335C-17268CCA6E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3" t="5798" r="37200" b="35687"/>
          <a:stretch/>
        </p:blipFill>
        <p:spPr bwMode="auto">
          <a:xfrm>
            <a:off x="2963443" y="4442166"/>
            <a:ext cx="1020479" cy="929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168DC57-CD1B-4AA0-E0D2-18FA6251EC5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09708" y="4476183"/>
            <a:ext cx="1084858" cy="716390"/>
          </a:xfrm>
          <a:prstGeom prst="rect">
            <a:avLst/>
          </a:prstGeom>
        </p:spPr>
      </p:pic>
      <p:pic>
        <p:nvPicPr>
          <p:cNvPr id="13" name="Picture 3" descr="image003">
            <a:extLst>
              <a:ext uri="{FF2B5EF4-FFF2-40B4-BE49-F238E27FC236}">
                <a16:creationId xmlns:a16="http://schemas.microsoft.com/office/drawing/2014/main" id="{48AA5B5F-7C16-A5DE-AF8F-299C531432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332" y="4532954"/>
            <a:ext cx="1217747" cy="704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56" descr="A close-up of a human body&#10;&#10;Description automatically generated">
            <a:extLst>
              <a:ext uri="{FF2B5EF4-FFF2-40B4-BE49-F238E27FC236}">
                <a16:creationId xmlns:a16="http://schemas.microsoft.com/office/drawing/2014/main" id="{E5AA5A8D-A263-EA8F-32F5-C001726139C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10558" y="4442167"/>
            <a:ext cx="904963" cy="890852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28338F61-F662-0E9D-5BD3-4221EEB70853}"/>
              </a:ext>
            </a:extLst>
          </p:cNvPr>
          <p:cNvSpPr txBox="1"/>
          <p:nvPr/>
        </p:nvSpPr>
        <p:spPr>
          <a:xfrm>
            <a:off x="-102616" y="1239831"/>
            <a:ext cx="5107068" cy="287258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marL="346234" defTabSz="342900">
              <a:lnSpc>
                <a:spcPts val="1688"/>
              </a:lnSpc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srgbClr val="FFFFFF"/>
              </a:solidFill>
              <a:latin typeface="Cambria Math"/>
              <a:ea typeface="Cambria Math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76067EAE-842B-A988-C765-F56097F24C2D}"/>
              </a:ext>
            </a:extLst>
          </p:cNvPr>
          <p:cNvSpPr txBox="1"/>
          <p:nvPr/>
        </p:nvSpPr>
        <p:spPr>
          <a:xfrm>
            <a:off x="-102616" y="1239830"/>
            <a:ext cx="5107068" cy="291875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pPr marL="346234" defTabSz="342900" eaLnBrk="0" fontAlgn="base" hangingPunct="0">
              <a:lnSpc>
                <a:spcPts val="1688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FFFFFF"/>
                </a:solidFill>
                <a:latin typeface="Cambria Math"/>
                <a:ea typeface="Cambria Math"/>
              </a:rPr>
              <a:t>Timeline Highlights</a:t>
            </a:r>
            <a:endParaRPr lang="en-US" sz="135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9531F55-B498-A37D-8532-7FF2435DA30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03346" y="4442167"/>
            <a:ext cx="1721298" cy="100322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81913AF-5740-861B-1238-BEDBE59A99E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7581" y="477406"/>
            <a:ext cx="1809750" cy="35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75768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09095-35E5-40A0-A83B-3ED51D2E42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Cambria Math" panose="02040503050406030204" pitchFamily="18" charset="0"/>
                <a:ea typeface="Cambria Math" panose="02040503050406030204" pitchFamily="18" charset="0"/>
              </a:rPr>
              <a:t>Coronary Artery Disease </a:t>
            </a:r>
          </a:p>
        </p:txBody>
      </p:sp>
    </p:spTree>
    <p:extLst>
      <p:ext uri="{BB962C8B-B14F-4D97-AF65-F5344CB8AC3E}">
        <p14:creationId xmlns:p14="http://schemas.microsoft.com/office/powerpoint/2010/main" val="26160817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BA7949E-3DBC-447C-90FF-27DD3DEB0E3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782" y="1521207"/>
            <a:ext cx="3386065" cy="225683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8715" y="630633"/>
            <a:ext cx="7019926" cy="219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1963">
              <a:lnSpc>
                <a:spcPts val="600"/>
              </a:lnSpc>
            </a:pPr>
            <a:r>
              <a:rPr lang="en-US" sz="2400" b="1" dirty="0">
                <a:solidFill>
                  <a:schemeClr val="bg1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Cardiac Surgery – WPH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7268EA5-8B51-4B43-47BA-033F58C2BCC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5093" y="1663703"/>
            <a:ext cx="1452233" cy="197183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441BE7C-AA37-8B4D-4A74-753D100E613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2493" y="1521207"/>
            <a:ext cx="1502170" cy="349047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7EF4C9-7C7C-F7D4-B3EE-6A817ECF782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9830" y="1521207"/>
            <a:ext cx="1458405" cy="349047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5" name="Content Placeholder 3">
            <a:extLst>
              <a:ext uri="{FF2B5EF4-FFF2-40B4-BE49-F238E27FC236}">
                <a16:creationId xmlns:a16="http://schemas.microsoft.com/office/drawing/2014/main" id="{3B71E196-1D63-4844-854E-5DBFDECA47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6652848"/>
              </p:ext>
            </p:extLst>
          </p:nvPr>
        </p:nvGraphicFramePr>
        <p:xfrm>
          <a:off x="340782" y="3778039"/>
          <a:ext cx="4499979" cy="30195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7" imgW="7546320" imgH="5063400" progId="AcroExch.Document.DC">
                  <p:embed/>
                </p:oleObj>
              </mc:Choice>
              <mc:Fallback>
                <p:oleObj name="Acrobat Document" r:id="rId7" imgW="7546320" imgH="5063400" progId="AcroExch.Document.DC">
                  <p:embed/>
                  <p:pic>
                    <p:nvPicPr>
                      <p:cNvPr id="4" name="Content Placeholder 3">
                        <a:extLst>
                          <a:ext uri="{FF2B5EF4-FFF2-40B4-BE49-F238E27FC236}">
                            <a16:creationId xmlns:a16="http://schemas.microsoft.com/office/drawing/2014/main" id="{61D8864F-38C7-4B67-850C-60E39DF7999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40782" y="3778039"/>
                        <a:ext cx="4499979" cy="30195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21360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27BF8E-5B1B-B5C0-36BA-05B25221A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Cardiac Intensive Care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F4E188-7CBF-E819-EA3B-E71C1310FF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1CADB3-55B1-75C0-7305-357E97C9D8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478" y="2141405"/>
            <a:ext cx="4053522" cy="25751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A277575-AD6C-AF6A-4A74-2B6973C094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5736" y="2141405"/>
            <a:ext cx="4149824" cy="2575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5483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-102616" y="1239831"/>
            <a:ext cx="5107068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6472" defTabSz="342900" eaLnBrk="0" fontAlgn="base" hangingPunct="0">
              <a:lnSpc>
                <a:spcPts val="1688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FFFF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Accolades</a:t>
            </a:r>
          </a:p>
        </p:txBody>
      </p:sp>
      <p:pic>
        <p:nvPicPr>
          <p:cNvPr id="11" name="Picture 10" descr="A close up of a label&#10;&#10;Description automatically generated">
            <a:extLst>
              <a:ext uri="{FF2B5EF4-FFF2-40B4-BE49-F238E27FC236}">
                <a16:creationId xmlns:a16="http://schemas.microsoft.com/office/drawing/2014/main" id="{BB548F09-1383-E38A-FB86-1C58BB561B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19" y="1550172"/>
            <a:ext cx="2800811" cy="3734414"/>
          </a:xfrm>
          <a:prstGeom prst="rect">
            <a:avLst/>
          </a:prstGeom>
        </p:spPr>
      </p:pic>
      <p:pic>
        <p:nvPicPr>
          <p:cNvPr id="4" name="Picture 4" descr="A group of logos and labels&#10;&#10;Description automatically generated">
            <a:extLst>
              <a:ext uri="{FF2B5EF4-FFF2-40B4-BE49-F238E27FC236}">
                <a16:creationId xmlns:a16="http://schemas.microsoft.com/office/drawing/2014/main" id="{E5534019-C140-298D-5282-DB2B17CA88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946653"/>
            <a:ext cx="2894821" cy="2775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114B6FB5-6686-F64E-56C2-8462E94F0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446" y="1122993"/>
            <a:ext cx="5133927" cy="2823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A1F45D-F06E-4D28-B8C5-152C4DA3D2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1292" y="348697"/>
            <a:ext cx="3581400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98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39B98B95-72BB-BDC1-3A33-CA294DFEEE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7850" y="2936250"/>
            <a:ext cx="2168696" cy="293175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-102616" y="1239831"/>
            <a:ext cx="5107068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6472" defTabSz="342900" eaLnBrk="0" fontAlgn="base" hangingPunct="0">
              <a:lnSpc>
                <a:spcPts val="1688"/>
              </a:lnSpc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FFFFFF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Health Matters Features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422DA3-8377-DBDE-E43A-E7AD516EA2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3E3EDFC-B89F-4C70-817A-E34211C8E7E7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0AE16D-633C-5038-EA35-C86C668E60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021" y="1775222"/>
            <a:ext cx="2232948" cy="284998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52DDB0E-C870-7FA1-67FB-72513BDF5370}"/>
              </a:ext>
            </a:extLst>
          </p:cNvPr>
          <p:cNvSpPr txBox="1"/>
          <p:nvPr/>
        </p:nvSpPr>
        <p:spPr>
          <a:xfrm>
            <a:off x="976081" y="4702259"/>
            <a:ext cx="61266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Feb 2017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A8FC277-E97A-00BE-FA24-1ED0A3D025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9094" y="2406531"/>
            <a:ext cx="2050440" cy="147322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FE6E8E6-C4FE-E125-770F-115953AA5FC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898" t="4607" r="2908" b="3662"/>
          <a:stretch/>
        </p:blipFill>
        <p:spPr>
          <a:xfrm>
            <a:off x="2722311" y="3883651"/>
            <a:ext cx="1736856" cy="130648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63A0C4C-CDD6-01B2-E9F9-108B02CE1C8B}"/>
              </a:ext>
            </a:extLst>
          </p:cNvPr>
          <p:cNvSpPr txBox="1"/>
          <p:nvPr/>
        </p:nvSpPr>
        <p:spPr>
          <a:xfrm>
            <a:off x="3211576" y="5225390"/>
            <a:ext cx="61266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Feb 2019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42671C8-BE98-5494-6E61-5B8DAC32B50C}"/>
              </a:ext>
            </a:extLst>
          </p:cNvPr>
          <p:cNvSpPr txBox="1"/>
          <p:nvPr/>
        </p:nvSpPr>
        <p:spPr>
          <a:xfrm>
            <a:off x="5462616" y="4846619"/>
            <a:ext cx="6094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Feb 2021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B6943A6-13AB-CB57-42CF-0B79544B5F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31858" y="1716711"/>
            <a:ext cx="2385791" cy="308792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0865A9B5-EAB9-75FC-3B66-FB63DAE212D5}"/>
              </a:ext>
            </a:extLst>
          </p:cNvPr>
          <p:cNvSpPr txBox="1"/>
          <p:nvPr/>
        </p:nvSpPr>
        <p:spPr>
          <a:xfrm>
            <a:off x="7715528" y="2674465"/>
            <a:ext cx="61266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Feb 2023</a:t>
            </a:r>
          </a:p>
        </p:txBody>
      </p:sp>
      <p:pic>
        <p:nvPicPr>
          <p:cNvPr id="22" name="Picture 21" descr="A blue and black logo&#10;&#10;Description automatically generated">
            <a:extLst>
              <a:ext uri="{FF2B5EF4-FFF2-40B4-BE49-F238E27FC236}">
                <a16:creationId xmlns:a16="http://schemas.microsoft.com/office/drawing/2014/main" id="{3E28A4D3-1CAB-F756-F060-1AE94FBF1A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131" y="5226324"/>
            <a:ext cx="2358983" cy="5523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BEC9C87-DBB7-1F8D-26C2-8DC542F0553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9511" y="392429"/>
            <a:ext cx="2933700" cy="533400"/>
          </a:xfrm>
          <a:prstGeom prst="rect">
            <a:avLst/>
          </a:prstGeom>
        </p:spPr>
      </p:pic>
      <p:pic>
        <p:nvPicPr>
          <p:cNvPr id="6" name="Picture 4" descr="New Image">
            <a:extLst>
              <a:ext uri="{FF2B5EF4-FFF2-40B4-BE49-F238E27FC236}">
                <a16:creationId xmlns:a16="http://schemas.microsoft.com/office/drawing/2014/main" id="{9DA2CA8A-A343-4663-2135-DB5FFB9045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/>
          <a:srcRect l="18815" t="10655" r="10972" b="7853"/>
          <a:stretch/>
        </p:blipFill>
        <p:spPr bwMode="auto">
          <a:xfrm>
            <a:off x="7382203" y="1550172"/>
            <a:ext cx="1159788" cy="1084767"/>
          </a:xfrm>
          <a:prstGeom prst="rect">
            <a:avLst/>
          </a:prstGeom>
          <a:noFill/>
          <a:ln w="38100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BAC505-6196-C7C5-8376-A965476637E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07" y="5032976"/>
            <a:ext cx="2153459" cy="107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99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0520416-3DC2-49F8-A261-7C65F2031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176" y="548972"/>
            <a:ext cx="8726424" cy="344259"/>
          </a:xfrm>
        </p:spPr>
        <p:txBody>
          <a:bodyPr/>
          <a:lstStyle/>
          <a:p>
            <a:pPr algn="l"/>
            <a:r>
              <a:rPr lang="en-US" sz="3200" dirty="0">
                <a:solidFill>
                  <a:schemeClr val="bg2"/>
                </a:solidFill>
              </a:rPr>
              <a:t>Structural Heart Team:   Physician Leaders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A93FF74-6538-D597-62CC-25629EA415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4932" y="1150659"/>
            <a:ext cx="1258276" cy="150057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E91C018-9159-18E5-72E2-566A41A4215D}"/>
              </a:ext>
            </a:extLst>
          </p:cNvPr>
          <p:cNvSpPr txBox="1"/>
          <p:nvPr/>
        </p:nvSpPr>
        <p:spPr>
          <a:xfrm>
            <a:off x="2903873" y="2645496"/>
            <a:ext cx="3429000" cy="6924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b="1" dirty="0">
                <a:solidFill>
                  <a:srgbClr val="252525"/>
                </a:solidFill>
                <a:latin typeface="Arial"/>
                <a:cs typeface="Arial"/>
              </a:rPr>
              <a:t>M.</a:t>
            </a:r>
            <a:r>
              <a:rPr lang="en-US" b="1" i="0" dirty="0">
                <a:solidFill>
                  <a:srgbClr val="252525"/>
                </a:solidFill>
                <a:effectLst/>
                <a:latin typeface="Arial"/>
                <a:cs typeface="Arial"/>
              </a:rPr>
              <a:t> Azeem Latib, MD</a:t>
            </a:r>
            <a:endParaRPr lang="en-US" dirty="0">
              <a:latin typeface="Arial"/>
              <a:cs typeface="Arial"/>
            </a:endParaRPr>
          </a:p>
          <a:p>
            <a:r>
              <a:rPr lang="en-US" sz="1050" b="0" i="0" dirty="0">
                <a:solidFill>
                  <a:srgbClr val="4D4D4D"/>
                </a:solidFill>
                <a:effectLst/>
                <a:latin typeface="Arial"/>
                <a:cs typeface="Arial"/>
              </a:rPr>
              <a:t>Section Head of MMC Interventional Cardiology</a:t>
            </a:r>
          </a:p>
          <a:p>
            <a:r>
              <a:rPr lang="en-US" sz="1050" dirty="0">
                <a:solidFill>
                  <a:srgbClr val="4D4D4D"/>
                </a:solidFill>
                <a:latin typeface="Arial"/>
                <a:cs typeface="Arial"/>
              </a:rPr>
              <a:t>Interim, Chief of WPH Interventional Cardiology</a:t>
            </a:r>
            <a:endParaRPr lang="en-US" sz="1050" dirty="0">
              <a:latin typeface="Arial"/>
              <a:cs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785C18-84F6-7C3F-3E56-54E58AA24BC7}"/>
              </a:ext>
            </a:extLst>
          </p:cNvPr>
          <p:cNvSpPr txBox="1"/>
          <p:nvPr/>
        </p:nvSpPr>
        <p:spPr>
          <a:xfrm>
            <a:off x="1066800" y="5446008"/>
            <a:ext cx="2202316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dirty="0">
                <a:solidFill>
                  <a:srgbClr val="252525"/>
                </a:solidFill>
                <a:latin typeface="Arial" panose="020B0604020202020204" pitchFamily="34" charset="0"/>
              </a:rPr>
              <a:t>Rachel Spallone</a:t>
            </a:r>
            <a:r>
              <a:rPr lang="en-US" sz="1400" b="1" i="0" dirty="0">
                <a:solidFill>
                  <a:srgbClr val="252525"/>
                </a:solidFill>
                <a:effectLst/>
                <a:latin typeface="Arial" panose="020B0604020202020204" pitchFamily="34" charset="0"/>
              </a:rPr>
              <a:t>, MD</a:t>
            </a:r>
          </a:p>
          <a:p>
            <a:r>
              <a:rPr lang="en-US" sz="105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Cardiothoracic Surgeon</a:t>
            </a:r>
            <a:endParaRPr lang="en-US" sz="105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1C20892-1991-8513-6CE5-27024B8DB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527476"/>
            <a:ext cx="1611902" cy="1758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F9A4EDF-95D5-C4CA-4DC9-D531956B5E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0405" y="3520668"/>
            <a:ext cx="1471392" cy="176567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1E0F315-15E2-4D33-771D-42F6DB226EA2}"/>
              </a:ext>
            </a:extLst>
          </p:cNvPr>
          <p:cNvSpPr txBox="1"/>
          <p:nvPr/>
        </p:nvSpPr>
        <p:spPr>
          <a:xfrm>
            <a:off x="3733800" y="5434517"/>
            <a:ext cx="205206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i="0" dirty="0">
                <a:solidFill>
                  <a:srgbClr val="252525"/>
                </a:solidFill>
                <a:effectLst/>
                <a:latin typeface="Arial" panose="020B0604020202020204" pitchFamily="34" charset="0"/>
              </a:rPr>
              <a:t>Edwin C. Ho, MD</a:t>
            </a:r>
          </a:p>
          <a:p>
            <a:r>
              <a:rPr lang="en-US" sz="105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Co-Director</a:t>
            </a:r>
          </a:p>
          <a:p>
            <a:r>
              <a:rPr lang="en-US" sz="105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MMC Structural Heart Program</a:t>
            </a:r>
            <a:endParaRPr lang="en-US" sz="105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F9C8351-2A70-AF4A-50BE-2678560A47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9400" y="3520668"/>
            <a:ext cx="1579013" cy="176567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1BC32B0B-F844-7A53-548F-482315C80E09}"/>
              </a:ext>
            </a:extLst>
          </p:cNvPr>
          <p:cNvSpPr txBox="1"/>
          <p:nvPr/>
        </p:nvSpPr>
        <p:spPr>
          <a:xfrm>
            <a:off x="6629400" y="5466553"/>
            <a:ext cx="192457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b="1" i="0" dirty="0">
                <a:solidFill>
                  <a:srgbClr val="252525"/>
                </a:solidFill>
                <a:effectLst/>
                <a:latin typeface="Arial" panose="020B0604020202020204" pitchFamily="34" charset="0"/>
              </a:rPr>
              <a:t>Douglas J. Hart, MD</a:t>
            </a:r>
          </a:p>
          <a:p>
            <a:r>
              <a:rPr lang="en-US" sz="105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Director</a:t>
            </a:r>
          </a:p>
          <a:p>
            <a:r>
              <a:rPr lang="en-US" sz="1050" b="0" i="0" dirty="0">
                <a:solidFill>
                  <a:srgbClr val="4D4D4D"/>
                </a:solidFill>
                <a:effectLst/>
                <a:latin typeface="Arial" panose="020B0604020202020204" pitchFamily="34" charset="0"/>
              </a:rPr>
              <a:t>WPH Echocardiography Lab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12869620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53255-C7E2-439D-8F89-74E824A2A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Faculty Section of Heart Failure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601245-9F1F-4624-8C17-705F4BAC5E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0013" y="1193719"/>
            <a:ext cx="1381123" cy="16573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170061-F146-4C3E-AF6D-43E8969036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1349" y="1174224"/>
            <a:ext cx="1381123" cy="16573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2772200-ED11-489C-A45E-0214E4D127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5377" y="1176596"/>
            <a:ext cx="1381123" cy="16573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E1839E-FC39-4D85-B6FB-4D56953E48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921" y="3533567"/>
            <a:ext cx="1381122" cy="1655195"/>
          </a:xfrm>
          <a:prstGeom prst="rect">
            <a:avLst/>
          </a:prstGeom>
        </p:spPr>
      </p:pic>
      <p:pic>
        <p:nvPicPr>
          <p:cNvPr id="27650" name="Picture 2" descr="Sasa Vukelic, MD, PhD">
            <a:extLst>
              <a:ext uri="{FF2B5EF4-FFF2-40B4-BE49-F238E27FC236}">
                <a16:creationId xmlns:a16="http://schemas.microsoft.com/office/drawing/2014/main" id="{732FEB68-19F2-421F-A571-9252B4CB3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902" y="3552802"/>
            <a:ext cx="1311369" cy="1657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4" name="Picture 6" descr="Dr. Patricia Chavez, MD, Bronx, NY | Cardiologist | Get Virtual Care">
            <a:extLst>
              <a:ext uri="{FF2B5EF4-FFF2-40B4-BE49-F238E27FC236}">
                <a16:creationId xmlns:a16="http://schemas.microsoft.com/office/drawing/2014/main" id="{1F1411AA-7425-4468-BF0F-A027217B6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899" y="3540943"/>
            <a:ext cx="1381122" cy="165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6" name="Picture 8" descr="Dr. Snehal R. Patel, MD">
            <a:extLst>
              <a:ext uri="{FF2B5EF4-FFF2-40B4-BE49-F238E27FC236}">
                <a16:creationId xmlns:a16="http://schemas.microsoft.com/office/drawing/2014/main" id="{23BFCCA3-6BE9-4EB1-8B22-2C01D41E01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902" y="1180686"/>
            <a:ext cx="1311369" cy="1657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8" name="Picture 10" descr="Shivank A. Madan, MD, Masters in Health Administration">
            <a:extLst>
              <a:ext uri="{FF2B5EF4-FFF2-40B4-BE49-F238E27FC236}">
                <a16:creationId xmlns:a16="http://schemas.microsoft.com/office/drawing/2014/main" id="{28B52926-910A-45C4-BC61-045370FD6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9152" y="3547178"/>
            <a:ext cx="1381123" cy="1657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60" name="Picture 12" descr="Dr. Yogita M. Rochlani, MD">
            <a:extLst>
              <a:ext uri="{FF2B5EF4-FFF2-40B4-BE49-F238E27FC236}">
                <a16:creationId xmlns:a16="http://schemas.microsoft.com/office/drawing/2014/main" id="{7F761212-3A5B-4C20-A820-258E89B05E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7194" y="3538554"/>
            <a:ext cx="1381122" cy="1655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95A821F-8D34-481B-BA88-F563F844DA57}"/>
              </a:ext>
            </a:extLst>
          </p:cNvPr>
          <p:cNvSpPr txBox="1"/>
          <p:nvPr/>
        </p:nvSpPr>
        <p:spPr>
          <a:xfrm>
            <a:off x="724744" y="2873928"/>
            <a:ext cx="1361654" cy="424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Ulrich Jorde, MD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HF Section Head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38AC58-01F4-4F19-939D-0A601D4968F5}"/>
              </a:ext>
            </a:extLst>
          </p:cNvPr>
          <p:cNvSpPr txBox="1"/>
          <p:nvPr/>
        </p:nvSpPr>
        <p:spPr>
          <a:xfrm>
            <a:off x="2231123" y="2870561"/>
            <a:ext cx="1712036" cy="424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J. Julia Shin, MD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Fellowship Director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4D8D3E-8577-405E-9E5A-DF58794148D1}"/>
              </a:ext>
            </a:extLst>
          </p:cNvPr>
          <p:cNvSpPr txBox="1"/>
          <p:nvPr/>
        </p:nvSpPr>
        <p:spPr>
          <a:xfrm>
            <a:off x="3910129" y="2851066"/>
            <a:ext cx="1562529" cy="589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Snehal Patel, MD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Medical Director,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Heart Transplant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EF3A74-5FB6-4696-8242-C5032422409F}"/>
              </a:ext>
            </a:extLst>
          </p:cNvPr>
          <p:cNvSpPr txBox="1"/>
          <p:nvPr/>
        </p:nvSpPr>
        <p:spPr>
          <a:xfrm>
            <a:off x="5515071" y="2819549"/>
            <a:ext cx="1482027" cy="424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Danny Sims, MD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CCU Director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C38CFF-697A-4431-BC91-3BC48EAE43A5}"/>
              </a:ext>
            </a:extLst>
          </p:cNvPr>
          <p:cNvSpPr txBox="1"/>
          <p:nvPr/>
        </p:nvSpPr>
        <p:spPr>
          <a:xfrm>
            <a:off x="7148640" y="2792858"/>
            <a:ext cx="1416282" cy="589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Sandhya Murthy, MD, Pulmonary Hypertension Dir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B89C490-9405-4264-8536-73E9F1EAD96E}"/>
              </a:ext>
            </a:extLst>
          </p:cNvPr>
          <p:cNvSpPr txBox="1"/>
          <p:nvPr/>
        </p:nvSpPr>
        <p:spPr>
          <a:xfrm>
            <a:off x="679619" y="5258373"/>
            <a:ext cx="1483966" cy="259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Omar Saeed, MD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0AF29F0-1280-4C71-AADF-1EFF757E6D01}"/>
              </a:ext>
            </a:extLst>
          </p:cNvPr>
          <p:cNvSpPr txBox="1"/>
          <p:nvPr/>
        </p:nvSpPr>
        <p:spPr>
          <a:xfrm>
            <a:off x="2140382" y="5278377"/>
            <a:ext cx="1752289" cy="259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Patricia Chavez, MD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B9166C-798C-455C-AB7A-BAF3E8BE1E2E}"/>
              </a:ext>
            </a:extLst>
          </p:cNvPr>
          <p:cNvSpPr txBox="1"/>
          <p:nvPr/>
        </p:nvSpPr>
        <p:spPr>
          <a:xfrm>
            <a:off x="4021906" y="5229644"/>
            <a:ext cx="1294186" cy="424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Sasa Vukelic,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MD,PhD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CF407E8-6808-4DDB-AC46-F4A77CA1139C}"/>
              </a:ext>
            </a:extLst>
          </p:cNvPr>
          <p:cNvSpPr txBox="1"/>
          <p:nvPr/>
        </p:nvSpPr>
        <p:spPr>
          <a:xfrm>
            <a:off x="5309704" y="5279794"/>
            <a:ext cx="1731203" cy="259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Shivank Madan, MD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054609-698A-4C6A-9F95-DB36E3D892E3}"/>
              </a:ext>
            </a:extLst>
          </p:cNvPr>
          <p:cNvSpPr txBox="1"/>
          <p:nvPr/>
        </p:nvSpPr>
        <p:spPr>
          <a:xfrm>
            <a:off x="6949593" y="5272195"/>
            <a:ext cx="1773372" cy="259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solidFill>
                  <a:prstClr val="black"/>
                </a:solidFill>
                <a:latin typeface="Arial" panose="020B0604020202020204" pitchFamily="34" charset="0"/>
                <a:ea typeface="MS PGothic" panose="020B0600070205080204" pitchFamily="34" charset="-128"/>
              </a:rPr>
              <a:t>Yogita Rochlani, MD</a:t>
            </a:r>
          </a:p>
        </p:txBody>
      </p:sp>
      <p:pic>
        <p:nvPicPr>
          <p:cNvPr id="6" name="Picture 5" descr="A person in a suit and tie&#10;&#10;Description automatically generated with low confidence">
            <a:extLst>
              <a:ext uri="{FF2B5EF4-FFF2-40B4-BE49-F238E27FC236}">
                <a16:creationId xmlns:a16="http://schemas.microsoft.com/office/drawing/2014/main" id="{166CCE3E-0987-4257-9B3B-B26C7F99364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8113" y="1151754"/>
            <a:ext cx="1381123" cy="169594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A1101BB-666C-4317-9F8C-10167E952FC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340" y="6094213"/>
            <a:ext cx="3712680" cy="3529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8E5B0B-1840-401B-ADF8-6A5CB38A80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52121" y="6094213"/>
            <a:ext cx="1394886" cy="35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4727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6941E-289E-4FCC-B1DD-69EDB55C2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082450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A44B71-D8EB-A955-39A4-40B474AA4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CAD- Prevalence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2AFED9-5107-9C04-0974-7EE364C3389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1400" dirty="0"/>
              <a:t>Coronary Artery Disease or CAD is one of the leading causes of mortality in the United States in men and women of every major ethnic group</a:t>
            </a:r>
          </a:p>
          <a:p>
            <a:r>
              <a:rPr lang="en-US" sz="1400" dirty="0"/>
              <a:t>Cardiovascular disease claims more lives each year than the next 4 leading causes of death combined </a:t>
            </a:r>
          </a:p>
          <a:p>
            <a:endParaRPr lang="en-US" dirty="0"/>
          </a:p>
        </p:txBody>
      </p:sp>
      <p:graphicFrame>
        <p:nvGraphicFramePr>
          <p:cNvPr id="5" name="Object 10">
            <a:extLst>
              <a:ext uri="{FF2B5EF4-FFF2-40B4-BE49-F238E27FC236}">
                <a16:creationId xmlns:a16="http://schemas.microsoft.com/office/drawing/2014/main" id="{CF65C8BD-E14D-5FCF-0270-06BCC4C527F7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1568748"/>
              </p:ext>
            </p:extLst>
          </p:nvPr>
        </p:nvGraphicFramePr>
        <p:xfrm>
          <a:off x="571500" y="1591056"/>
          <a:ext cx="4572000" cy="305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8650974" imgH="4810161" progId="Excel.Chart.8">
                  <p:embed/>
                </p:oleObj>
              </mc:Choice>
              <mc:Fallback>
                <p:oleObj r:id="rId2" imgW="8650974" imgH="4810161" progId="Excel.Chart.8">
                  <p:embed/>
                  <p:pic>
                    <p:nvPicPr>
                      <p:cNvPr id="5" name="Object 10">
                        <a:extLst>
                          <a:ext uri="{FF2B5EF4-FFF2-40B4-BE49-F238E27FC236}">
                            <a16:creationId xmlns:a16="http://schemas.microsoft.com/office/drawing/2014/main" id="{CF65C8BD-E14D-5FCF-0270-06BCC4C527F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" y="1591056"/>
                        <a:ext cx="4572000" cy="30540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=""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=""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864391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CAD- Plaque </a:t>
            </a:r>
          </a:p>
        </p:txBody>
      </p:sp>
      <p:pic>
        <p:nvPicPr>
          <p:cNvPr id="4" name="Content Placeholder 3" descr="slide-6-728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 b="122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214846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CAD- Who is at risk?</a:t>
            </a:r>
          </a:p>
        </p:txBody>
      </p:sp>
      <p:pic>
        <p:nvPicPr>
          <p:cNvPr id="4" name="Content Placeholder 3" descr="heart_disease_s5_risk_factor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3" b="830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44180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CAD- Known Risk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Hypertension</a:t>
            </a:r>
          </a:p>
          <a:p>
            <a:r>
              <a:rPr lang="en-US" sz="2800" dirty="0"/>
              <a:t>Hyperlipidemia- high cholesterol</a:t>
            </a:r>
          </a:p>
          <a:p>
            <a:r>
              <a:rPr lang="en-US" sz="2800" dirty="0"/>
              <a:t>Smoking</a:t>
            </a:r>
          </a:p>
          <a:p>
            <a:r>
              <a:rPr lang="en-US" sz="2800" dirty="0"/>
              <a:t>Obesity </a:t>
            </a:r>
          </a:p>
          <a:p>
            <a:r>
              <a:rPr lang="en-US" sz="2800" dirty="0"/>
              <a:t>Sedentary lifestyle</a:t>
            </a:r>
          </a:p>
          <a:p>
            <a:r>
              <a:rPr lang="en-US" sz="2800" dirty="0"/>
              <a:t>Diabetes Mellitus </a:t>
            </a:r>
          </a:p>
          <a:p>
            <a:r>
              <a:rPr lang="en-US" sz="2800" dirty="0"/>
              <a:t>Family History of early onset CAD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802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CAD- Prevention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1" dirty="0"/>
              <a:t>Exercise</a:t>
            </a:r>
            <a:r>
              <a:rPr lang="en-US" sz="2400" dirty="0"/>
              <a:t>- Moderate exercise 30 min/day 4-5x/week</a:t>
            </a:r>
          </a:p>
          <a:p>
            <a:r>
              <a:rPr lang="en-US" sz="2400" b="1" dirty="0"/>
              <a:t>Healthy diet</a:t>
            </a:r>
            <a:r>
              <a:rPr lang="en-US" sz="2400" dirty="0"/>
              <a:t>- low in sodium, cholesterol and saturated or Trans-fats. Omega-3 fatty acids and good fats found in fish, olive and peanut oils, almonds</a:t>
            </a:r>
          </a:p>
          <a:p>
            <a:r>
              <a:rPr lang="en-US" sz="2400" b="1" dirty="0"/>
              <a:t>Smoking cessation</a:t>
            </a:r>
          </a:p>
          <a:p>
            <a:r>
              <a:rPr lang="en-US" sz="2400" b="1" dirty="0"/>
              <a:t>Control sugars</a:t>
            </a:r>
          </a:p>
          <a:p>
            <a:r>
              <a:rPr lang="en-US" sz="2400" b="1" dirty="0"/>
              <a:t>Screening visit with PMD</a:t>
            </a:r>
            <a:r>
              <a:rPr lang="en-US" sz="2400" dirty="0"/>
              <a:t>- blood work to obtain cholesterol levels, sugar, blood pressure checks and an EKG</a:t>
            </a:r>
          </a:p>
          <a:p>
            <a:r>
              <a:rPr lang="en-US" sz="2400" dirty="0"/>
              <a:t> </a:t>
            </a:r>
            <a:r>
              <a:rPr lang="en-US" sz="2400" b="1" dirty="0"/>
              <a:t>Aspirin- Recent controversy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972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CAD- Cholesterol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The good, the bad and the ugly</a:t>
            </a:r>
          </a:p>
          <a:p>
            <a:r>
              <a:rPr lang="en-US" sz="2800" dirty="0"/>
              <a:t>HDL- high density or “good” cholesterol </a:t>
            </a:r>
          </a:p>
          <a:p>
            <a:r>
              <a:rPr lang="en-US" sz="2800" dirty="0"/>
              <a:t>LDL- low density or “bad” cholesterol </a:t>
            </a:r>
          </a:p>
          <a:p>
            <a:r>
              <a:rPr lang="en-US" sz="2800" dirty="0"/>
              <a:t>The ugly- VLDL, CRP, lipoprotein “a”</a:t>
            </a:r>
          </a:p>
          <a:p>
            <a:r>
              <a:rPr lang="en-US" sz="2800" dirty="0"/>
              <a:t>Traditional goals of keeping Total cholesterol less than 200, LDL less than 130 and HDL above 40</a:t>
            </a:r>
          </a:p>
          <a:p>
            <a:r>
              <a:rPr lang="en-US" sz="2800" dirty="0"/>
              <a:t>Triglycerides less than 150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6687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36427</TotalTime>
  <Words>790</Words>
  <Application>Microsoft Office PowerPoint</Application>
  <PresentationFormat>On-screen Show (4:3)</PresentationFormat>
  <Paragraphs>149</Paragraphs>
  <Slides>36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6" baseType="lpstr">
      <vt:lpstr>Arial</vt:lpstr>
      <vt:lpstr>Calibri</vt:lpstr>
      <vt:lpstr>Calibri Light</vt:lpstr>
      <vt:lpstr>Cambria Math</vt:lpstr>
      <vt:lpstr>Courier New</vt:lpstr>
      <vt:lpstr>Garamond</vt:lpstr>
      <vt:lpstr>Office Theme</vt:lpstr>
      <vt:lpstr>Metropolitan</vt:lpstr>
      <vt:lpstr>Microsoft Excel Chart</vt:lpstr>
      <vt:lpstr>Acrobat Document</vt:lpstr>
      <vt:lpstr>Coronary Artery Disease</vt:lpstr>
      <vt:lpstr>Introduction</vt:lpstr>
      <vt:lpstr>Coronary Artery Disease </vt:lpstr>
      <vt:lpstr>CAD- Prevalence</vt:lpstr>
      <vt:lpstr>CAD- Plaque </vt:lpstr>
      <vt:lpstr>CAD- Who is at risk?</vt:lpstr>
      <vt:lpstr>CAD- Known Risk Factors</vt:lpstr>
      <vt:lpstr>CAD- Prevention</vt:lpstr>
      <vt:lpstr>CAD- Cholesterol </vt:lpstr>
      <vt:lpstr>CAD- Statins</vt:lpstr>
      <vt:lpstr>CAD- Signs and Symptoms</vt:lpstr>
      <vt:lpstr>CAD- Atypical Presentations</vt:lpstr>
      <vt:lpstr>CAD- Diagnosis</vt:lpstr>
      <vt:lpstr>CAD- Electrocardiogram (EKG)</vt:lpstr>
      <vt:lpstr>CAD- Stress Testing</vt:lpstr>
      <vt:lpstr>CAD- Treadmill Stress Test</vt:lpstr>
      <vt:lpstr>CAD- Echocardiogram</vt:lpstr>
      <vt:lpstr>CAD- Nuclear Stress Testing</vt:lpstr>
      <vt:lpstr>CAD- Coronary CT Imaging </vt:lpstr>
      <vt:lpstr>CAD- Coronary Angiogram</vt:lpstr>
      <vt:lpstr>CAD- Angiogram </vt:lpstr>
      <vt:lpstr>CAD- Coronary Anatomy</vt:lpstr>
      <vt:lpstr>CAD- Medical Management</vt:lpstr>
      <vt:lpstr>CAD- Surgical Revasculariztion</vt:lpstr>
      <vt:lpstr>CAD- PTCA </vt:lpstr>
      <vt:lpstr>CAD- Coronary Bypass</vt:lpstr>
      <vt:lpstr>CAD- CABG </vt:lpstr>
      <vt:lpstr>White Plains Hospital </vt:lpstr>
      <vt:lpstr>PowerPoint Presentation</vt:lpstr>
      <vt:lpstr>PowerPoint Presentation</vt:lpstr>
      <vt:lpstr>Cardiac Intensive Care </vt:lpstr>
      <vt:lpstr>PowerPoint Presentation</vt:lpstr>
      <vt:lpstr>PowerPoint Presentation</vt:lpstr>
      <vt:lpstr>Structural Heart Team:   Physician Leaders</vt:lpstr>
      <vt:lpstr>Faculty Section of Heart Failure</vt:lpstr>
      <vt:lpstr>Thank You</vt:lpstr>
    </vt:vector>
  </TitlesOfParts>
  <Company>Stellaris Health Network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Lopez, Kate</dc:creator>
  <cp:lastModifiedBy>Gregory Pontone</cp:lastModifiedBy>
  <cp:revision>1372</cp:revision>
  <cp:lastPrinted>2021-03-22T17:10:17Z</cp:lastPrinted>
  <dcterms:created xsi:type="dcterms:W3CDTF">2019-10-07T15:28:54Z</dcterms:created>
  <dcterms:modified xsi:type="dcterms:W3CDTF">2023-11-15T18:57:10Z</dcterms:modified>
</cp:coreProperties>
</file>